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DFB91D9" w14:textId="73ED4DBB" w:rsidR="00660A60" w:rsidRPr="00045468" w:rsidRDefault="00E31D72" w:rsidP="00F71A52">
      <w:pPr>
        <w:spacing w:line="300" w:lineRule="exact"/>
        <w:rPr>
          <w:rFonts w:cs="Arial"/>
          <w:b/>
          <w:sz w:val="28"/>
          <w:szCs w:val="28"/>
          <w:lang w:val="en-US"/>
        </w:rPr>
      </w:pPr>
      <w:r>
        <w:rPr>
          <w:rFonts w:cs="Arial"/>
          <w:b/>
          <w:sz w:val="28"/>
          <w:szCs w:val="28"/>
          <w:lang w:val="en-US"/>
        </w:rPr>
        <w:t xml:space="preserve">Leica Microsystems </w:t>
      </w:r>
      <w:r w:rsidR="00D7376F">
        <w:rPr>
          <w:rFonts w:cs="Arial"/>
          <w:b/>
          <w:sz w:val="28"/>
          <w:szCs w:val="28"/>
          <w:lang w:val="en-US"/>
        </w:rPr>
        <w:t>Advances AI-Powered Analysis for</w:t>
      </w:r>
      <w:r w:rsidR="002A3C95">
        <w:rPr>
          <w:rFonts w:cs="Arial"/>
          <w:b/>
          <w:sz w:val="28"/>
          <w:szCs w:val="28"/>
          <w:lang w:val="en-US"/>
        </w:rPr>
        <w:t xml:space="preserve"> </w:t>
      </w:r>
      <w:r w:rsidR="00DE3301" w:rsidRPr="00045468">
        <w:rPr>
          <w:rFonts w:cs="Arial"/>
          <w:b/>
          <w:sz w:val="28"/>
          <w:szCs w:val="28"/>
          <w:lang w:val="en-US"/>
        </w:rPr>
        <w:t>Multi-well Assay</w:t>
      </w:r>
      <w:r w:rsidR="00D7376F">
        <w:rPr>
          <w:rFonts w:cs="Arial"/>
          <w:b/>
          <w:sz w:val="28"/>
          <w:szCs w:val="28"/>
          <w:lang w:val="en-US"/>
        </w:rPr>
        <w:t>s</w:t>
      </w:r>
      <w:r w:rsidR="00DE3301" w:rsidRPr="00045468">
        <w:rPr>
          <w:rFonts w:cs="Arial"/>
          <w:b/>
          <w:sz w:val="28"/>
          <w:szCs w:val="28"/>
          <w:lang w:val="en-US"/>
        </w:rPr>
        <w:t xml:space="preserve"> </w:t>
      </w:r>
      <w:r w:rsidR="00E16D8E" w:rsidRPr="00045468">
        <w:rPr>
          <w:rFonts w:cs="Arial"/>
          <w:b/>
          <w:sz w:val="28"/>
          <w:szCs w:val="28"/>
          <w:lang w:val="en-US"/>
        </w:rPr>
        <w:t>with</w:t>
      </w:r>
      <w:r w:rsidR="00105AA2" w:rsidRPr="00045468">
        <w:rPr>
          <w:rFonts w:cs="Arial"/>
          <w:b/>
          <w:sz w:val="28"/>
          <w:szCs w:val="28"/>
          <w:lang w:val="en-US"/>
        </w:rPr>
        <w:t xml:space="preserve"> </w:t>
      </w:r>
      <w:proofErr w:type="spellStart"/>
      <w:r w:rsidR="008B123D" w:rsidRPr="00045468">
        <w:rPr>
          <w:rFonts w:cs="Arial"/>
          <w:b/>
          <w:sz w:val="28"/>
          <w:szCs w:val="28"/>
          <w:lang w:val="en-US"/>
        </w:rPr>
        <w:t>Aivia</w:t>
      </w:r>
      <w:proofErr w:type="spellEnd"/>
      <w:r w:rsidR="008B123D" w:rsidRPr="00045468">
        <w:rPr>
          <w:rFonts w:cs="Arial"/>
          <w:b/>
          <w:sz w:val="28"/>
          <w:szCs w:val="28"/>
          <w:lang w:val="en-US"/>
        </w:rPr>
        <w:t xml:space="preserve"> 16 </w:t>
      </w:r>
    </w:p>
    <w:p w14:paraId="09B1F868" w14:textId="77777777" w:rsidR="00DE3301" w:rsidRPr="00045468" w:rsidRDefault="00DE3301" w:rsidP="00F71A52">
      <w:pPr>
        <w:spacing w:line="300" w:lineRule="exact"/>
        <w:rPr>
          <w:rFonts w:cs="Arial"/>
          <w:b/>
          <w:lang w:val="en-US"/>
        </w:rPr>
      </w:pPr>
    </w:p>
    <w:p w14:paraId="12156803" w14:textId="1A287C6F" w:rsidR="00BD2BF9" w:rsidRPr="00045468" w:rsidRDefault="007229F2" w:rsidP="00F71A52">
      <w:pPr>
        <w:spacing w:line="300" w:lineRule="exact"/>
        <w:rPr>
          <w:rFonts w:cs="Arial"/>
          <w:lang w:val="en-US"/>
        </w:rPr>
      </w:pPr>
      <w:r>
        <w:rPr>
          <w:rFonts w:cs="Arial"/>
          <w:b/>
          <w:sz w:val="24"/>
          <w:szCs w:val="24"/>
          <w:lang w:val="en-US"/>
        </w:rPr>
        <w:t xml:space="preserve">Software enhancements </w:t>
      </w:r>
      <w:r w:rsidR="008575C2" w:rsidRPr="00045468">
        <w:rPr>
          <w:rFonts w:cs="Arial"/>
          <w:b/>
          <w:sz w:val="24"/>
          <w:szCs w:val="24"/>
          <w:lang w:val="en-US"/>
        </w:rPr>
        <w:t>h</w:t>
      </w:r>
      <w:r w:rsidR="00F747D2" w:rsidRPr="00045468">
        <w:rPr>
          <w:rFonts w:cs="Arial"/>
          <w:b/>
          <w:sz w:val="24"/>
          <w:szCs w:val="24"/>
          <w:lang w:val="en-US"/>
        </w:rPr>
        <w:t xml:space="preserve">elp researchers </w:t>
      </w:r>
      <w:r w:rsidR="008575C2" w:rsidRPr="00045468">
        <w:rPr>
          <w:rFonts w:cs="Arial"/>
          <w:b/>
          <w:sz w:val="24"/>
          <w:szCs w:val="24"/>
          <w:lang w:val="en-US"/>
        </w:rPr>
        <w:t>simpl</w:t>
      </w:r>
      <w:r w:rsidR="001244D4" w:rsidRPr="00045468">
        <w:rPr>
          <w:rFonts w:cs="Arial"/>
          <w:b/>
          <w:sz w:val="24"/>
          <w:szCs w:val="24"/>
          <w:lang w:val="en-US"/>
        </w:rPr>
        <w:t>ify</w:t>
      </w:r>
      <w:r w:rsidR="008575C2" w:rsidRPr="00045468">
        <w:rPr>
          <w:rFonts w:cs="Arial"/>
          <w:b/>
          <w:sz w:val="24"/>
          <w:szCs w:val="24"/>
          <w:lang w:val="en-US"/>
        </w:rPr>
        <w:t xml:space="preserve"> </w:t>
      </w:r>
      <w:r w:rsidR="00E54FD1" w:rsidRPr="00045468">
        <w:rPr>
          <w:rFonts w:cs="Arial"/>
          <w:b/>
          <w:sz w:val="24"/>
          <w:szCs w:val="24"/>
          <w:lang w:val="en-US"/>
        </w:rPr>
        <w:t>complex studies</w:t>
      </w:r>
      <w:r w:rsidR="008575C2" w:rsidRPr="00045468">
        <w:rPr>
          <w:rFonts w:cs="Arial"/>
          <w:b/>
          <w:sz w:val="24"/>
          <w:szCs w:val="24"/>
          <w:lang w:val="en-US"/>
        </w:rPr>
        <w:t xml:space="preserve"> and </w:t>
      </w:r>
      <w:r w:rsidR="004D7D97" w:rsidRPr="00045468">
        <w:rPr>
          <w:rFonts w:cs="Arial"/>
          <w:b/>
          <w:sz w:val="24"/>
          <w:szCs w:val="24"/>
          <w:lang w:val="en-US"/>
        </w:rPr>
        <w:t xml:space="preserve">generate results </w:t>
      </w:r>
      <w:r w:rsidR="00F747D2" w:rsidRPr="00045468">
        <w:rPr>
          <w:rFonts w:cs="Arial"/>
          <w:b/>
          <w:sz w:val="24"/>
          <w:szCs w:val="24"/>
          <w:lang w:val="en-US"/>
        </w:rPr>
        <w:t>with confidence</w:t>
      </w:r>
    </w:p>
    <w:p w14:paraId="0BA5527D" w14:textId="77777777" w:rsidR="004438FA" w:rsidRPr="00045468" w:rsidRDefault="004438FA" w:rsidP="00A506AD">
      <w:pPr>
        <w:spacing w:line="300" w:lineRule="exact"/>
        <w:rPr>
          <w:rFonts w:cs="Arial"/>
          <w:b/>
          <w:bCs/>
          <w:lang w:val="en-US"/>
        </w:rPr>
      </w:pPr>
    </w:p>
    <w:p w14:paraId="63350777" w14:textId="7113A58F" w:rsidR="00664B03" w:rsidRPr="00045468" w:rsidRDefault="4ABCCC5E" w:rsidP="746DAFF9">
      <w:pPr>
        <w:spacing w:line="300" w:lineRule="auto"/>
        <w:rPr>
          <w:rFonts w:cs="Arial"/>
          <w:color w:val="000000" w:themeColor="text1"/>
          <w:lang w:val="en-US"/>
        </w:rPr>
      </w:pPr>
      <w:r w:rsidRPr="00045468">
        <w:rPr>
          <w:rFonts w:cs="Arial"/>
          <w:b/>
          <w:bCs/>
          <w:lang w:val="en-US"/>
        </w:rPr>
        <w:t>2</w:t>
      </w:r>
      <w:r w:rsidR="17C47A67" w:rsidRPr="00045468">
        <w:rPr>
          <w:rFonts w:cs="Arial"/>
          <w:b/>
          <w:bCs/>
          <w:lang w:val="en-US"/>
        </w:rPr>
        <w:t>8</w:t>
      </w:r>
      <w:r w:rsidR="65923F1B" w:rsidRPr="00045468">
        <w:rPr>
          <w:rFonts w:cs="Arial"/>
          <w:b/>
          <w:bCs/>
          <w:lang w:val="en-US"/>
        </w:rPr>
        <w:t xml:space="preserve"> </w:t>
      </w:r>
      <w:r w:rsidR="17C47A67" w:rsidRPr="00045468">
        <w:rPr>
          <w:rFonts w:cs="Arial"/>
          <w:b/>
          <w:bCs/>
          <w:lang w:val="en-US"/>
        </w:rPr>
        <w:t>May</w:t>
      </w:r>
      <w:r w:rsidR="65923F1B" w:rsidRPr="00045468">
        <w:rPr>
          <w:rFonts w:cs="Arial"/>
          <w:b/>
          <w:bCs/>
          <w:lang w:val="en-US"/>
        </w:rPr>
        <w:t xml:space="preserve"> 20</w:t>
      </w:r>
      <w:r w:rsidR="1D980E49" w:rsidRPr="00045468">
        <w:rPr>
          <w:rFonts w:cs="Arial"/>
          <w:b/>
          <w:bCs/>
          <w:lang w:val="en-US"/>
        </w:rPr>
        <w:t>26</w:t>
      </w:r>
      <w:r w:rsidR="65923F1B" w:rsidRPr="00045468">
        <w:rPr>
          <w:rFonts w:cs="Arial"/>
          <w:b/>
          <w:bCs/>
          <w:lang w:val="en-US"/>
        </w:rPr>
        <w:t>, Wetzlar, Germany</w:t>
      </w:r>
      <w:r w:rsidR="15275526" w:rsidRPr="00045468">
        <w:rPr>
          <w:rFonts w:cs="Arial"/>
          <w:b/>
          <w:bCs/>
          <w:lang w:val="en-US"/>
        </w:rPr>
        <w:t xml:space="preserve"> </w:t>
      </w:r>
      <w:r w:rsidR="07AC9FCA" w:rsidRPr="00045468">
        <w:rPr>
          <w:rFonts w:ascii="Segoe UI" w:eastAsia="Segoe UI" w:hAnsi="Segoe UI" w:cs="Segoe UI"/>
          <w:sz w:val="21"/>
          <w:szCs w:val="21"/>
          <w:lang w:val="en-US"/>
        </w:rPr>
        <w:t xml:space="preserve">– </w:t>
      </w:r>
      <w:r w:rsidR="65923F1B" w:rsidRPr="00045468">
        <w:rPr>
          <w:rFonts w:cs="Arial"/>
          <w:lang w:val="en-US"/>
        </w:rPr>
        <w:t>Leica Microsystems,</w:t>
      </w:r>
      <w:r w:rsidR="223B7CA6" w:rsidRPr="00045468">
        <w:rPr>
          <w:rFonts w:cs="Arial"/>
          <w:lang w:val="en-US"/>
        </w:rPr>
        <w:t xml:space="preserve"> a Danaher company and</w:t>
      </w:r>
      <w:r w:rsidR="65923F1B" w:rsidRPr="00045468">
        <w:rPr>
          <w:rFonts w:cs="Arial"/>
          <w:lang w:val="en-US"/>
        </w:rPr>
        <w:t xml:space="preserve"> </w:t>
      </w:r>
      <w:r w:rsidR="709C9876" w:rsidRPr="00045468">
        <w:rPr>
          <w:rFonts w:cs="Arial"/>
          <w:lang w:val="en-US"/>
        </w:rPr>
        <w:t>a lead</w:t>
      </w:r>
      <w:r w:rsidR="1EB8A30A" w:rsidRPr="00045468">
        <w:rPr>
          <w:rFonts w:cs="Arial"/>
          <w:lang w:val="en-US"/>
        </w:rPr>
        <w:t>ing provider of</w:t>
      </w:r>
      <w:r w:rsidR="709C9876" w:rsidRPr="00045468">
        <w:rPr>
          <w:rFonts w:cs="Arial"/>
          <w:lang w:val="en-US"/>
        </w:rPr>
        <w:t xml:space="preserve"> microscopy and scientific </w:t>
      </w:r>
      <w:r w:rsidR="0BE6C8ED" w:rsidRPr="00045468">
        <w:rPr>
          <w:rFonts w:cs="Arial"/>
          <w:lang w:val="en-US"/>
        </w:rPr>
        <w:t>solutions</w:t>
      </w:r>
      <w:r w:rsidR="65923F1B" w:rsidRPr="00045468">
        <w:rPr>
          <w:rFonts w:cs="Arial"/>
          <w:lang w:val="en-US"/>
        </w:rPr>
        <w:t xml:space="preserve">, </w:t>
      </w:r>
      <w:r w:rsidR="00202046" w:rsidRPr="00045468">
        <w:rPr>
          <w:rFonts w:cs="Arial"/>
          <w:lang w:val="en-US"/>
        </w:rPr>
        <w:t>announce</w:t>
      </w:r>
      <w:r w:rsidR="00AF3507" w:rsidRPr="00045468">
        <w:rPr>
          <w:rFonts w:cs="Arial"/>
          <w:lang w:val="en-US"/>
        </w:rPr>
        <w:t>d</w:t>
      </w:r>
      <w:r w:rsidR="00202046" w:rsidRPr="00045468">
        <w:rPr>
          <w:rFonts w:cs="Arial"/>
          <w:lang w:val="en-US"/>
        </w:rPr>
        <w:t xml:space="preserve"> today the </w:t>
      </w:r>
      <w:r w:rsidR="2ACDF6FB" w:rsidRPr="00045468">
        <w:rPr>
          <w:rFonts w:cs="Arial"/>
          <w:color w:val="000000" w:themeColor="text1"/>
          <w:lang w:val="en-US"/>
        </w:rPr>
        <w:t>release</w:t>
      </w:r>
      <w:r w:rsidR="00202046" w:rsidRPr="00045468">
        <w:rPr>
          <w:rFonts w:cs="Arial"/>
          <w:color w:val="000000" w:themeColor="text1"/>
          <w:lang w:val="en-US"/>
        </w:rPr>
        <w:t xml:space="preserve"> of</w:t>
      </w:r>
      <w:r w:rsidR="2ACDF6FB" w:rsidRPr="00045468">
        <w:rPr>
          <w:rFonts w:cs="Arial"/>
          <w:color w:val="000000" w:themeColor="text1"/>
          <w:lang w:val="en-US"/>
        </w:rPr>
        <w:t xml:space="preserve"> </w:t>
      </w:r>
      <w:proofErr w:type="spellStart"/>
      <w:r w:rsidR="2ACDF6FB" w:rsidRPr="00045468">
        <w:rPr>
          <w:rFonts w:cs="Arial"/>
          <w:color w:val="000000" w:themeColor="text1"/>
          <w:lang w:val="en-US"/>
        </w:rPr>
        <w:t>Aivia</w:t>
      </w:r>
      <w:proofErr w:type="spellEnd"/>
      <w:r w:rsidR="2ACDF6FB" w:rsidRPr="00045468">
        <w:rPr>
          <w:rFonts w:cs="Arial"/>
          <w:color w:val="000000" w:themeColor="text1"/>
          <w:lang w:val="en-US"/>
        </w:rPr>
        <w:t xml:space="preserve"> 16, the newest version of its AI-powered image analysis software</w:t>
      </w:r>
      <w:r w:rsidR="00F97B7B">
        <w:rPr>
          <w:rFonts w:cs="Arial"/>
          <w:color w:val="000000" w:themeColor="text1"/>
          <w:lang w:val="en-US"/>
        </w:rPr>
        <w:t>, helping</w:t>
      </w:r>
      <w:r w:rsidR="00F149BF" w:rsidRPr="00045468">
        <w:rPr>
          <w:rFonts w:cs="Arial"/>
          <w:color w:val="000000" w:themeColor="text1"/>
          <w:lang w:val="en-US"/>
        </w:rPr>
        <w:t xml:space="preserve"> r</w:t>
      </w:r>
      <w:r w:rsidR="00AF3507" w:rsidRPr="00045468">
        <w:rPr>
          <w:rFonts w:cs="Arial"/>
          <w:color w:val="000000" w:themeColor="text1"/>
          <w:lang w:val="en-US"/>
        </w:rPr>
        <w:t>e</w:t>
      </w:r>
      <w:r w:rsidR="005B42D7" w:rsidRPr="00045468">
        <w:rPr>
          <w:rFonts w:cs="Arial"/>
          <w:color w:val="000000" w:themeColor="text1"/>
          <w:lang w:val="en-US"/>
        </w:rPr>
        <w:t>searcher</w:t>
      </w:r>
      <w:r w:rsidR="00DA3C2F" w:rsidRPr="00045468">
        <w:rPr>
          <w:rFonts w:cs="Arial"/>
          <w:color w:val="000000" w:themeColor="text1"/>
          <w:lang w:val="en-US"/>
        </w:rPr>
        <w:t xml:space="preserve">s </w:t>
      </w:r>
      <w:r w:rsidR="00A739FB" w:rsidRPr="00045468">
        <w:rPr>
          <w:rFonts w:cs="Arial"/>
          <w:color w:val="000000" w:themeColor="text1"/>
          <w:lang w:val="en-US"/>
        </w:rPr>
        <w:t xml:space="preserve">analyze </w:t>
      </w:r>
      <w:r w:rsidR="00105D84" w:rsidRPr="00045468">
        <w:rPr>
          <w:rFonts w:cs="Arial"/>
          <w:color w:val="000000" w:themeColor="text1"/>
          <w:lang w:val="en-US"/>
        </w:rPr>
        <w:t xml:space="preserve">complex multi-well assay data faster and with greater </w:t>
      </w:r>
      <w:r w:rsidR="00B61E06" w:rsidRPr="00045468">
        <w:rPr>
          <w:rFonts w:cs="Arial"/>
          <w:color w:val="000000" w:themeColor="text1"/>
          <w:lang w:val="en-US"/>
        </w:rPr>
        <w:t>confidence</w:t>
      </w:r>
      <w:r w:rsidR="008A6576" w:rsidRPr="00045468">
        <w:rPr>
          <w:rFonts w:cs="Arial"/>
          <w:color w:val="000000" w:themeColor="text1"/>
          <w:lang w:val="en-US"/>
        </w:rPr>
        <w:t xml:space="preserve">, </w:t>
      </w:r>
      <w:r w:rsidR="003D7CBF" w:rsidRPr="00045468">
        <w:rPr>
          <w:rFonts w:cs="Arial"/>
          <w:color w:val="000000" w:themeColor="text1"/>
          <w:lang w:val="en-US"/>
        </w:rPr>
        <w:t>accelerating the path from experiment to insight.</w:t>
      </w:r>
      <w:r w:rsidR="008E1F15" w:rsidRPr="00045468">
        <w:rPr>
          <w:rFonts w:cs="Arial"/>
          <w:color w:val="000000" w:themeColor="text1"/>
          <w:lang w:val="en-US"/>
        </w:rPr>
        <w:t xml:space="preserve"> </w:t>
      </w:r>
      <w:r w:rsidR="00424377">
        <w:rPr>
          <w:rFonts w:cs="Arial"/>
          <w:color w:val="000000" w:themeColor="text1"/>
          <w:lang w:val="en-US"/>
        </w:rPr>
        <w:t xml:space="preserve">Designed to address the complexity of </w:t>
      </w:r>
      <w:r w:rsidR="00BB1C67">
        <w:rPr>
          <w:rFonts w:cs="Arial"/>
          <w:color w:val="000000" w:themeColor="text1"/>
          <w:lang w:val="en-US"/>
        </w:rPr>
        <w:t>m</w:t>
      </w:r>
      <w:r w:rsidR="008E1F15" w:rsidRPr="00045468">
        <w:rPr>
          <w:rFonts w:cs="Arial"/>
          <w:color w:val="000000" w:themeColor="text1"/>
          <w:lang w:val="en-US"/>
        </w:rPr>
        <w:t xml:space="preserve">ulti-well assays </w:t>
      </w:r>
      <w:r w:rsidR="00302824">
        <w:rPr>
          <w:rFonts w:cs="Arial"/>
          <w:color w:val="000000" w:themeColor="text1"/>
          <w:lang w:val="en-US"/>
        </w:rPr>
        <w:t>that</w:t>
      </w:r>
      <w:r w:rsidR="00BB1C67">
        <w:rPr>
          <w:rFonts w:cs="Arial"/>
          <w:color w:val="000000" w:themeColor="text1"/>
          <w:lang w:val="en-US"/>
        </w:rPr>
        <w:t xml:space="preserve"> </w:t>
      </w:r>
      <w:r w:rsidR="008E1F15" w:rsidRPr="00045468">
        <w:rPr>
          <w:rFonts w:cs="Arial"/>
          <w:color w:val="000000" w:themeColor="text1"/>
          <w:lang w:val="en-US"/>
        </w:rPr>
        <w:t>generat</w:t>
      </w:r>
      <w:r w:rsidR="00045468" w:rsidRPr="00045468">
        <w:rPr>
          <w:rFonts w:cs="Arial"/>
          <w:color w:val="000000" w:themeColor="text1"/>
          <w:lang w:val="en-US"/>
        </w:rPr>
        <w:t>e</w:t>
      </w:r>
      <w:r w:rsidR="008E1F15" w:rsidRPr="00045468">
        <w:rPr>
          <w:rFonts w:cs="Arial"/>
          <w:color w:val="000000" w:themeColor="text1"/>
          <w:lang w:val="en-US"/>
        </w:rPr>
        <w:t xml:space="preserve"> l</w:t>
      </w:r>
      <w:r w:rsidR="005507F3" w:rsidRPr="00045468">
        <w:rPr>
          <w:rFonts w:cs="Arial"/>
          <w:color w:val="000000" w:themeColor="text1"/>
          <w:lang w:val="en-US"/>
        </w:rPr>
        <w:t>arge datasets across multiple conditions</w:t>
      </w:r>
      <w:r w:rsidR="00C161FD">
        <w:rPr>
          <w:rFonts w:cs="Arial"/>
          <w:color w:val="000000" w:themeColor="text1"/>
          <w:lang w:val="en-US"/>
        </w:rPr>
        <w:t>,</w:t>
      </w:r>
      <w:r w:rsidR="009665FC" w:rsidRPr="00045468">
        <w:rPr>
          <w:rFonts w:cs="Arial"/>
          <w:color w:val="000000" w:themeColor="text1"/>
          <w:lang w:val="en-US"/>
        </w:rPr>
        <w:t xml:space="preserve"> </w:t>
      </w:r>
      <w:proofErr w:type="spellStart"/>
      <w:r w:rsidR="005507F3" w:rsidRPr="00045468">
        <w:rPr>
          <w:rFonts w:cs="Arial"/>
          <w:color w:val="000000" w:themeColor="text1"/>
          <w:lang w:val="en-US"/>
        </w:rPr>
        <w:t>Aivia</w:t>
      </w:r>
      <w:proofErr w:type="spellEnd"/>
      <w:r w:rsidR="005507F3" w:rsidRPr="00045468">
        <w:rPr>
          <w:rFonts w:cs="Arial"/>
          <w:color w:val="000000" w:themeColor="text1"/>
          <w:lang w:val="en-US"/>
        </w:rPr>
        <w:t xml:space="preserve"> 16 </w:t>
      </w:r>
      <w:r w:rsidR="00A87CA2" w:rsidRPr="00045468">
        <w:rPr>
          <w:rFonts w:cs="Arial"/>
          <w:color w:val="000000" w:themeColor="text1"/>
          <w:lang w:val="en-US"/>
        </w:rPr>
        <w:t>automate</w:t>
      </w:r>
      <w:r w:rsidR="0025691A">
        <w:rPr>
          <w:rFonts w:cs="Arial"/>
          <w:color w:val="000000" w:themeColor="text1"/>
          <w:lang w:val="en-US"/>
        </w:rPr>
        <w:t>s</w:t>
      </w:r>
      <w:r w:rsidR="00A87CA2" w:rsidRPr="00045468">
        <w:rPr>
          <w:rFonts w:cs="Arial"/>
          <w:color w:val="000000" w:themeColor="text1"/>
          <w:lang w:val="en-US"/>
        </w:rPr>
        <w:t xml:space="preserve"> workflows</w:t>
      </w:r>
      <w:r w:rsidR="005507F3" w:rsidRPr="00045468">
        <w:rPr>
          <w:rFonts w:cs="Arial"/>
          <w:color w:val="000000" w:themeColor="text1"/>
          <w:lang w:val="en-US"/>
        </w:rPr>
        <w:t xml:space="preserve"> for data import, segmentation, and analysis</w:t>
      </w:r>
      <w:r w:rsidR="00586BA4">
        <w:rPr>
          <w:rFonts w:cs="Arial"/>
          <w:color w:val="000000" w:themeColor="text1"/>
          <w:lang w:val="en-US"/>
        </w:rPr>
        <w:t>. E</w:t>
      </w:r>
      <w:r w:rsidR="005507F3" w:rsidRPr="00045468">
        <w:rPr>
          <w:rFonts w:cs="Arial"/>
          <w:color w:val="000000" w:themeColor="text1"/>
          <w:lang w:val="en-US"/>
        </w:rPr>
        <w:t>nhanced</w:t>
      </w:r>
      <w:r w:rsidR="00847571" w:rsidRPr="00045468">
        <w:rPr>
          <w:rFonts w:cs="Arial"/>
          <w:color w:val="000000" w:themeColor="text1"/>
          <w:lang w:val="en-US"/>
        </w:rPr>
        <w:t xml:space="preserve"> cell segmentation powered by deep learning and interactive </w:t>
      </w:r>
      <w:r w:rsidR="00045468" w:rsidRPr="00045468">
        <w:rPr>
          <w:rFonts w:cs="Arial"/>
          <w:color w:val="000000" w:themeColor="text1"/>
          <w:lang w:val="en-US"/>
        </w:rPr>
        <w:t xml:space="preserve">analysis </w:t>
      </w:r>
      <w:r w:rsidR="00847571" w:rsidRPr="00045468">
        <w:rPr>
          <w:rFonts w:cs="Arial"/>
          <w:color w:val="000000" w:themeColor="text1"/>
          <w:lang w:val="en-US"/>
        </w:rPr>
        <w:t>tool</w:t>
      </w:r>
      <w:r w:rsidR="00B61E06" w:rsidRPr="00045468">
        <w:rPr>
          <w:rFonts w:cs="Arial"/>
          <w:color w:val="000000" w:themeColor="text1"/>
          <w:lang w:val="en-US"/>
        </w:rPr>
        <w:t>s</w:t>
      </w:r>
      <w:r w:rsidR="00A95995">
        <w:rPr>
          <w:rFonts w:cs="Arial"/>
          <w:color w:val="000000" w:themeColor="text1"/>
          <w:lang w:val="en-US"/>
        </w:rPr>
        <w:t xml:space="preserve"> further help researchers interpret results with greater speed and </w:t>
      </w:r>
      <w:r w:rsidR="00302824">
        <w:rPr>
          <w:rFonts w:cs="Arial"/>
          <w:color w:val="000000" w:themeColor="text1"/>
          <w:lang w:val="en-US"/>
        </w:rPr>
        <w:t>certainty</w:t>
      </w:r>
      <w:r w:rsidR="00A20E4D" w:rsidRPr="00045468">
        <w:rPr>
          <w:rFonts w:cs="Arial"/>
          <w:color w:val="000000" w:themeColor="text1"/>
          <w:lang w:val="en-US"/>
        </w:rPr>
        <w:t xml:space="preserve">. </w:t>
      </w:r>
    </w:p>
    <w:p w14:paraId="0859A8B4" w14:textId="77777777" w:rsidR="0024584F" w:rsidRPr="00045468" w:rsidRDefault="0024584F" w:rsidP="00EA0D63">
      <w:pPr>
        <w:spacing w:line="300" w:lineRule="exact"/>
        <w:rPr>
          <w:rFonts w:cs="Arial"/>
          <w:lang w:val="en-US"/>
        </w:rPr>
      </w:pPr>
    </w:p>
    <w:p w14:paraId="5C7309F5" w14:textId="75770050" w:rsidR="00455D71" w:rsidRPr="00045468" w:rsidRDefault="662E9F85" w:rsidP="00455D71">
      <w:pPr>
        <w:spacing w:line="300" w:lineRule="exact"/>
        <w:rPr>
          <w:rFonts w:cs="Arial"/>
          <w:lang w:val="en-US"/>
        </w:rPr>
      </w:pPr>
      <w:r w:rsidRPr="00045468">
        <w:rPr>
          <w:rFonts w:cs="Arial"/>
          <w:lang w:val="en-US"/>
        </w:rPr>
        <w:t xml:space="preserve">“Modern life sciences research demands intuitive tools that can handle </w:t>
      </w:r>
      <w:r w:rsidR="005312EC" w:rsidRPr="00045468">
        <w:rPr>
          <w:rFonts w:cs="Arial"/>
          <w:lang w:val="en-US"/>
        </w:rPr>
        <w:t>large</w:t>
      </w:r>
      <w:r w:rsidRPr="00045468">
        <w:rPr>
          <w:rFonts w:cs="Arial"/>
          <w:lang w:val="en-US"/>
        </w:rPr>
        <w:t xml:space="preserve"> datasets, multiplexed images, and high-content analyses,” said Won Yung Choi, Product Manager and Scientific Innovation Manager AI at Leica Microsystems. “With </w:t>
      </w:r>
      <w:proofErr w:type="spellStart"/>
      <w:r w:rsidRPr="00045468">
        <w:rPr>
          <w:rFonts w:cs="Arial"/>
          <w:lang w:val="en-US"/>
        </w:rPr>
        <w:t>Aivia</w:t>
      </w:r>
      <w:proofErr w:type="spellEnd"/>
      <w:r w:rsidRPr="00045468">
        <w:rPr>
          <w:rFonts w:cs="Arial"/>
          <w:lang w:val="en-US"/>
        </w:rPr>
        <w:t xml:space="preserve"> 16, scientists can confidently extract meaningful results from complex experiments on a single platform</w:t>
      </w:r>
      <w:r w:rsidR="1EDEEBA2" w:rsidRPr="00045468">
        <w:rPr>
          <w:rFonts w:cs="Arial"/>
          <w:lang w:val="en-US"/>
        </w:rPr>
        <w:t xml:space="preserve"> for image analysis</w:t>
      </w:r>
      <w:r w:rsidR="00045468" w:rsidRPr="00045468">
        <w:rPr>
          <w:rFonts w:cs="Arial"/>
          <w:lang w:val="en-US"/>
        </w:rPr>
        <w:t>. This</w:t>
      </w:r>
      <w:r w:rsidRPr="00045468">
        <w:rPr>
          <w:rFonts w:cs="Arial"/>
          <w:lang w:val="en-US"/>
        </w:rPr>
        <w:t xml:space="preserve"> support</w:t>
      </w:r>
      <w:r w:rsidR="00045468" w:rsidRPr="00045468">
        <w:rPr>
          <w:rFonts w:cs="Arial"/>
          <w:lang w:val="en-US"/>
        </w:rPr>
        <w:t>s</w:t>
      </w:r>
      <w:r w:rsidRPr="00045468">
        <w:rPr>
          <w:rFonts w:cs="Arial"/>
          <w:lang w:val="en-US"/>
        </w:rPr>
        <w:t xml:space="preserve"> more actionable insights </w:t>
      </w:r>
      <w:r w:rsidR="00F8154D">
        <w:rPr>
          <w:rFonts w:cs="Arial"/>
          <w:lang w:val="en-US"/>
        </w:rPr>
        <w:t xml:space="preserve">to </w:t>
      </w:r>
      <w:r w:rsidR="00F8154D" w:rsidRPr="00045468">
        <w:rPr>
          <w:rFonts w:cs="Arial"/>
          <w:lang w:val="en-US"/>
        </w:rPr>
        <w:t>accelerat</w:t>
      </w:r>
      <w:r w:rsidR="00F8154D">
        <w:rPr>
          <w:rFonts w:cs="Arial"/>
          <w:lang w:val="en-US"/>
        </w:rPr>
        <w:t>e</w:t>
      </w:r>
      <w:r w:rsidR="00F8154D" w:rsidRPr="00045468">
        <w:rPr>
          <w:rFonts w:cs="Arial"/>
          <w:lang w:val="en-US"/>
        </w:rPr>
        <w:t xml:space="preserve"> </w:t>
      </w:r>
      <w:r w:rsidRPr="00045468">
        <w:rPr>
          <w:rFonts w:cs="Arial"/>
          <w:lang w:val="en-US"/>
        </w:rPr>
        <w:t>scientific discovery.”</w:t>
      </w:r>
    </w:p>
    <w:p w14:paraId="5C9358DD" w14:textId="77777777" w:rsidR="00455D71" w:rsidRPr="00045468" w:rsidRDefault="00455D71" w:rsidP="00B6698A">
      <w:pPr>
        <w:spacing w:line="300" w:lineRule="exact"/>
        <w:rPr>
          <w:rFonts w:cs="Arial"/>
          <w:lang w:val="en-US"/>
        </w:rPr>
      </w:pPr>
    </w:p>
    <w:p w14:paraId="46CF294D" w14:textId="563CF2DB" w:rsidR="000B2717" w:rsidRPr="00045468" w:rsidRDefault="1BB0EF01">
      <w:pPr>
        <w:spacing w:line="300" w:lineRule="exact"/>
        <w:rPr>
          <w:lang w:val="en-US"/>
        </w:rPr>
      </w:pPr>
      <w:r w:rsidRPr="00045468">
        <w:rPr>
          <w:lang w:val="en-US"/>
        </w:rPr>
        <w:t xml:space="preserve">Researchers can </w:t>
      </w:r>
      <w:r w:rsidR="006E2A0D" w:rsidRPr="00045468">
        <w:rPr>
          <w:lang w:val="en-US"/>
        </w:rPr>
        <w:t xml:space="preserve">also </w:t>
      </w:r>
      <w:r w:rsidRPr="00045468">
        <w:rPr>
          <w:lang w:val="en-US"/>
        </w:rPr>
        <w:t xml:space="preserve">visualize multi-well data </w:t>
      </w:r>
      <w:r w:rsidR="0B20D9F7" w:rsidRPr="00045468">
        <w:rPr>
          <w:lang w:val="en-US"/>
        </w:rPr>
        <w:t xml:space="preserve">using </w:t>
      </w:r>
      <w:r w:rsidRPr="00045468">
        <w:rPr>
          <w:lang w:val="en-US"/>
        </w:rPr>
        <w:t>interactive heatmaps, dose</w:t>
      </w:r>
      <w:r w:rsidR="429F40C5" w:rsidRPr="00045468">
        <w:rPr>
          <w:lang w:val="en-US"/>
        </w:rPr>
        <w:t>-</w:t>
      </w:r>
      <w:r w:rsidRPr="00045468">
        <w:rPr>
          <w:lang w:val="en-US"/>
        </w:rPr>
        <w:t xml:space="preserve">response curves, and quadrant gating in scatterplots. </w:t>
      </w:r>
      <w:r w:rsidR="00882CDF" w:rsidRPr="00045468">
        <w:rPr>
          <w:lang w:val="en-US"/>
        </w:rPr>
        <w:t xml:space="preserve">For clearer insight </w:t>
      </w:r>
      <w:r w:rsidR="00045468" w:rsidRPr="00045468">
        <w:rPr>
          <w:lang w:val="en-US"/>
        </w:rPr>
        <w:t xml:space="preserve">into </w:t>
      </w:r>
      <w:r w:rsidR="00882CDF" w:rsidRPr="00045468">
        <w:rPr>
          <w:lang w:val="en-US"/>
        </w:rPr>
        <w:t xml:space="preserve">cell responses to treatments, </w:t>
      </w:r>
      <w:r w:rsidR="00BF11FA" w:rsidRPr="00045468">
        <w:rPr>
          <w:lang w:val="en-US"/>
        </w:rPr>
        <w:t xml:space="preserve">researchers can obtain </w:t>
      </w:r>
      <w:r w:rsidR="00882CDF" w:rsidRPr="00045468">
        <w:rPr>
          <w:lang w:val="en-US"/>
        </w:rPr>
        <w:t>a</w:t>
      </w:r>
      <w:r w:rsidRPr="00045468">
        <w:rPr>
          <w:lang w:val="en-US"/>
        </w:rPr>
        <w:t xml:space="preserve">utomated curve fitting and IC50/EC50 calculations. Summary reports </w:t>
      </w:r>
      <w:r w:rsidR="00BF11FA" w:rsidRPr="00045468">
        <w:rPr>
          <w:lang w:val="en-US"/>
        </w:rPr>
        <w:t>are</w:t>
      </w:r>
      <w:r w:rsidRPr="00045468">
        <w:rPr>
          <w:lang w:val="en-US"/>
        </w:rPr>
        <w:t xml:space="preserve"> generated </w:t>
      </w:r>
      <w:r w:rsidR="05D64426" w:rsidRPr="00045468">
        <w:rPr>
          <w:lang w:val="en-US"/>
        </w:rPr>
        <w:t xml:space="preserve">automatically </w:t>
      </w:r>
      <w:r w:rsidRPr="00045468">
        <w:rPr>
          <w:lang w:val="en-US"/>
        </w:rPr>
        <w:t>for simplified documentation and communication, and the results can be exported for downstream analysis.</w:t>
      </w:r>
      <w:r w:rsidR="38B67812" w:rsidRPr="00045468">
        <w:rPr>
          <w:lang w:val="en-US"/>
        </w:rPr>
        <w:t xml:space="preserve"> </w:t>
      </w:r>
    </w:p>
    <w:p w14:paraId="6C01CD8A" w14:textId="77777777" w:rsidR="00B95C3F" w:rsidRPr="00045468" w:rsidRDefault="00B95C3F" w:rsidP="000B2717">
      <w:pPr>
        <w:spacing w:line="300" w:lineRule="exact"/>
        <w:rPr>
          <w:lang w:val="en-US"/>
        </w:rPr>
      </w:pPr>
    </w:p>
    <w:p w14:paraId="14704B06" w14:textId="2881FE28" w:rsidR="000B2717" w:rsidRPr="00EB37B5" w:rsidRDefault="1BB0EF01">
      <w:pPr>
        <w:spacing w:line="300" w:lineRule="exact"/>
      </w:pPr>
      <w:proofErr w:type="spellStart"/>
      <w:r w:rsidRPr="00045468">
        <w:rPr>
          <w:lang w:val="en-US"/>
        </w:rPr>
        <w:t>Aivia</w:t>
      </w:r>
      <w:proofErr w:type="spellEnd"/>
      <w:r w:rsidRPr="00045468">
        <w:rPr>
          <w:lang w:val="en-US"/>
        </w:rPr>
        <w:t xml:space="preserve"> 16</w:t>
      </w:r>
      <w:r w:rsidR="14EE1235" w:rsidRPr="00045468">
        <w:rPr>
          <w:lang w:val="en-US"/>
        </w:rPr>
        <w:t xml:space="preserve"> </w:t>
      </w:r>
      <w:r w:rsidR="5615E43C" w:rsidRPr="00045468">
        <w:rPr>
          <w:lang w:val="en-US"/>
        </w:rPr>
        <w:t xml:space="preserve">further </w:t>
      </w:r>
      <w:r w:rsidR="14EE1235" w:rsidRPr="00045468">
        <w:rPr>
          <w:lang w:val="en-US"/>
        </w:rPr>
        <w:t>advances</w:t>
      </w:r>
      <w:r w:rsidRPr="00045468">
        <w:rPr>
          <w:lang w:val="en-US"/>
        </w:rPr>
        <w:t xml:space="preserve"> cell analysis </w:t>
      </w:r>
      <w:r w:rsidR="00045468" w:rsidRPr="00045468">
        <w:rPr>
          <w:lang w:val="en-US"/>
        </w:rPr>
        <w:t xml:space="preserve">capabilities </w:t>
      </w:r>
      <w:r w:rsidRPr="00045468">
        <w:rPr>
          <w:lang w:val="en-US"/>
        </w:rPr>
        <w:t>with</w:t>
      </w:r>
      <w:r w:rsidR="008141D6" w:rsidRPr="00045468">
        <w:rPr>
          <w:lang w:val="en-US"/>
        </w:rPr>
        <w:t xml:space="preserve"> deep learning</w:t>
      </w:r>
      <w:r w:rsidRPr="00045468">
        <w:rPr>
          <w:lang w:val="en-US"/>
        </w:rPr>
        <w:t xml:space="preserve"> updates </w:t>
      </w:r>
      <w:r w:rsidR="008141D6" w:rsidRPr="00045468">
        <w:rPr>
          <w:lang w:val="en-US"/>
        </w:rPr>
        <w:t>that</w:t>
      </w:r>
      <w:r w:rsidRPr="00045468">
        <w:rPr>
          <w:lang w:val="en-US"/>
        </w:rPr>
        <w:t xml:space="preserve"> enable</w:t>
      </w:r>
      <w:r w:rsidR="3171053A" w:rsidRPr="00045468">
        <w:rPr>
          <w:lang w:val="en-US"/>
        </w:rPr>
        <w:t xml:space="preserve"> </w:t>
      </w:r>
      <w:r w:rsidRPr="00045468">
        <w:rPr>
          <w:lang w:val="en-US"/>
        </w:rPr>
        <w:t xml:space="preserve">accurate multi-compartment cell analysis </w:t>
      </w:r>
      <w:r w:rsidR="4BD0AA23" w:rsidRPr="00045468">
        <w:rPr>
          <w:lang w:val="en-US"/>
        </w:rPr>
        <w:t xml:space="preserve">from </w:t>
      </w:r>
      <w:r w:rsidRPr="00045468">
        <w:rPr>
          <w:lang w:val="en-US"/>
        </w:rPr>
        <w:t xml:space="preserve">multiple channel inputs </w:t>
      </w:r>
      <w:r w:rsidR="3FBF4EA0" w:rsidRPr="00045468">
        <w:rPr>
          <w:lang w:val="en-US"/>
        </w:rPr>
        <w:t xml:space="preserve">with </w:t>
      </w:r>
      <w:r w:rsidRPr="00045468">
        <w:rPr>
          <w:lang w:val="en-US"/>
        </w:rPr>
        <w:t>only a few examples.</w:t>
      </w:r>
      <w:r w:rsidR="008141D6" w:rsidRPr="00045468">
        <w:rPr>
          <w:lang w:val="en-US"/>
        </w:rPr>
        <w:t xml:space="preserve"> </w:t>
      </w:r>
      <w:r w:rsidR="005125A9" w:rsidRPr="00045468">
        <w:rPr>
          <w:lang w:val="en-US"/>
        </w:rPr>
        <w:t>To enable</w:t>
      </w:r>
      <w:r w:rsidR="008141D6" w:rsidRPr="00045468">
        <w:rPr>
          <w:lang w:val="en-US"/>
        </w:rPr>
        <w:t xml:space="preserve"> faster quantification for applications such as counting assays</w:t>
      </w:r>
      <w:r w:rsidRPr="00045468">
        <w:rPr>
          <w:lang w:val="en-US"/>
        </w:rPr>
        <w:t>, a new</w:t>
      </w:r>
      <w:r w:rsidR="1F88B4A5" w:rsidRPr="00045468">
        <w:rPr>
          <w:lang w:val="en-US"/>
        </w:rPr>
        <w:t xml:space="preserve"> </w:t>
      </w:r>
      <w:r w:rsidRPr="00045468">
        <w:rPr>
          <w:lang w:val="en-US"/>
        </w:rPr>
        <w:t xml:space="preserve">AI model </w:t>
      </w:r>
      <w:r w:rsidR="00045468" w:rsidRPr="00EB37B5">
        <w:rPr>
          <w:lang w:val="en-US"/>
        </w:rPr>
        <w:t xml:space="preserve">enables faster </w:t>
      </w:r>
      <w:r w:rsidRPr="00045468">
        <w:rPr>
          <w:lang w:val="en-US"/>
        </w:rPr>
        <w:t xml:space="preserve">cell </w:t>
      </w:r>
      <w:r w:rsidR="00E50CA2" w:rsidRPr="00045468">
        <w:rPr>
          <w:lang w:val="en-US"/>
        </w:rPr>
        <w:t>detection by</w:t>
      </w:r>
      <w:r w:rsidR="10BDB8E6" w:rsidRPr="00045468">
        <w:rPr>
          <w:lang w:val="en-US"/>
        </w:rPr>
        <w:t xml:space="preserve"> up to 12.8</w:t>
      </w:r>
      <w:r w:rsidR="00045468" w:rsidRPr="00045468">
        <w:t>x</w:t>
      </w:r>
      <w:r w:rsidR="32EA8FDF" w:rsidRPr="00045468">
        <w:rPr>
          <w:lang w:val="en-US"/>
        </w:rPr>
        <w:t xml:space="preserve"> </w:t>
      </w:r>
      <w:r w:rsidRPr="00045468">
        <w:rPr>
          <w:lang w:val="en-US"/>
        </w:rPr>
        <w:t>compared to previous</w:t>
      </w:r>
      <w:r w:rsidR="00D80117" w:rsidRPr="00045468">
        <w:rPr>
          <w:lang w:val="en-US"/>
        </w:rPr>
        <w:t xml:space="preserve"> algorithms.</w:t>
      </w:r>
      <w:r w:rsidR="38B67812" w:rsidRPr="00045468">
        <w:rPr>
          <w:lang w:val="en-US"/>
        </w:rPr>
        <w:t xml:space="preserve"> </w:t>
      </w:r>
    </w:p>
    <w:p w14:paraId="32FAF175" w14:textId="77777777" w:rsidR="000B2717" w:rsidRPr="00045468" w:rsidRDefault="000B2717" w:rsidP="000B2717">
      <w:pPr>
        <w:spacing w:line="300" w:lineRule="exact"/>
        <w:rPr>
          <w:lang w:val="en-US"/>
        </w:rPr>
      </w:pPr>
    </w:p>
    <w:p w14:paraId="1FC6ABA6" w14:textId="31A8F677" w:rsidR="00857050" w:rsidRPr="00045468" w:rsidRDefault="000B2717" w:rsidP="000B2717">
      <w:pPr>
        <w:spacing w:line="300" w:lineRule="exact"/>
        <w:rPr>
          <w:lang w:val="en-US"/>
        </w:rPr>
      </w:pPr>
      <w:proofErr w:type="spellStart"/>
      <w:r w:rsidRPr="00045468">
        <w:rPr>
          <w:lang w:val="en-US"/>
        </w:rPr>
        <w:t>Aivia</w:t>
      </w:r>
      <w:proofErr w:type="spellEnd"/>
      <w:r w:rsidRPr="00045468">
        <w:rPr>
          <w:lang w:val="en-US"/>
        </w:rPr>
        <w:t xml:space="preserve"> 16 is available through flexible licensing models that provide users with options to meet their specific lab requirements. Existing </w:t>
      </w:r>
      <w:proofErr w:type="spellStart"/>
      <w:r w:rsidRPr="00045468">
        <w:rPr>
          <w:lang w:val="en-US"/>
        </w:rPr>
        <w:t>Aivia</w:t>
      </w:r>
      <w:proofErr w:type="spellEnd"/>
      <w:r w:rsidRPr="00045468">
        <w:rPr>
          <w:lang w:val="en-US"/>
        </w:rPr>
        <w:t xml:space="preserve"> users with active support and upgrade </w:t>
      </w:r>
      <w:r w:rsidR="007230BA" w:rsidRPr="00045468">
        <w:rPr>
          <w:lang w:val="en-US"/>
        </w:rPr>
        <w:t xml:space="preserve">agreements </w:t>
      </w:r>
      <w:r w:rsidRPr="00045468">
        <w:rPr>
          <w:lang w:val="en-US"/>
        </w:rPr>
        <w:t xml:space="preserve">can access </w:t>
      </w:r>
      <w:proofErr w:type="spellStart"/>
      <w:r w:rsidRPr="00045468">
        <w:rPr>
          <w:lang w:val="en-US"/>
        </w:rPr>
        <w:t>Aivia</w:t>
      </w:r>
      <w:proofErr w:type="spellEnd"/>
      <w:r w:rsidRPr="00045468">
        <w:rPr>
          <w:lang w:val="en-US"/>
        </w:rPr>
        <w:t xml:space="preserve"> 16 for a seamless transition to this </w:t>
      </w:r>
      <w:r w:rsidR="004C108B" w:rsidRPr="00045468">
        <w:rPr>
          <w:lang w:val="en-US"/>
        </w:rPr>
        <w:t>latest release</w:t>
      </w:r>
      <w:r w:rsidRPr="00045468">
        <w:rPr>
          <w:lang w:val="en-US"/>
        </w:rPr>
        <w:t xml:space="preserve">. To learn more about </w:t>
      </w:r>
      <w:proofErr w:type="spellStart"/>
      <w:r w:rsidRPr="00045468">
        <w:rPr>
          <w:lang w:val="en-US"/>
        </w:rPr>
        <w:t>Aivia</w:t>
      </w:r>
      <w:proofErr w:type="spellEnd"/>
      <w:r w:rsidRPr="00045468">
        <w:rPr>
          <w:lang w:val="en-US"/>
        </w:rPr>
        <w:t xml:space="preserve"> </w:t>
      </w:r>
      <w:r w:rsidR="004C108B" w:rsidRPr="00045468">
        <w:rPr>
          <w:lang w:val="en-US"/>
        </w:rPr>
        <w:t xml:space="preserve">16 </w:t>
      </w:r>
      <w:r w:rsidRPr="00045468">
        <w:rPr>
          <w:lang w:val="en-US"/>
        </w:rPr>
        <w:t>or to request a free trial, visit our product page</w:t>
      </w:r>
      <w:r w:rsidR="00BA5D7E" w:rsidRPr="00045468">
        <w:rPr>
          <w:lang w:val="en-US"/>
        </w:rPr>
        <w:t xml:space="preserve"> at </w:t>
      </w:r>
      <w:hyperlink r:id="rId11" w:history="1">
        <w:r w:rsidR="00BA5D7E" w:rsidRPr="00045468">
          <w:rPr>
            <w:rStyle w:val="Hyperlink"/>
            <w:lang w:val="en-US"/>
          </w:rPr>
          <w:t>https://www.leica-microsystems.com/aivia</w:t>
        </w:r>
      </w:hyperlink>
      <w:r w:rsidR="00BA5D7E" w:rsidRPr="00045468">
        <w:rPr>
          <w:lang w:val="en-US"/>
        </w:rPr>
        <w:t>.</w:t>
      </w:r>
    </w:p>
    <w:p w14:paraId="1C966D58" w14:textId="77777777" w:rsidR="00BA5D7E" w:rsidRPr="00045468" w:rsidRDefault="00BA5D7E" w:rsidP="000B2717">
      <w:pPr>
        <w:spacing w:line="300" w:lineRule="exact"/>
        <w:rPr>
          <w:rFonts w:cs="Arial"/>
          <w:lang w:val="en-US"/>
        </w:rPr>
      </w:pPr>
    </w:p>
    <w:p w14:paraId="1A41F627" w14:textId="77777777" w:rsidR="00637097" w:rsidRPr="00045468" w:rsidRDefault="00637097" w:rsidP="00F91F41">
      <w:pPr>
        <w:spacing w:line="300" w:lineRule="exact"/>
        <w:rPr>
          <w:rFonts w:cs="Arial"/>
          <w:lang w:val="en-US"/>
        </w:rPr>
      </w:pPr>
    </w:p>
    <w:p w14:paraId="0C14E2FE" w14:textId="6B0A03AF" w:rsidR="51D72FF4" w:rsidRPr="00045468" w:rsidRDefault="51D72FF4" w:rsidP="52FAEE42">
      <w:pPr>
        <w:spacing w:line="300" w:lineRule="exact"/>
        <w:rPr>
          <w:rFonts w:cs="Arial"/>
          <w:lang w:val="en-US"/>
        </w:rPr>
      </w:pPr>
    </w:p>
    <w:p w14:paraId="75BA6235" w14:textId="5B9411D6" w:rsidR="0085758A" w:rsidRPr="00045468" w:rsidRDefault="00540AA1" w:rsidP="52FAEE42">
      <w:pPr>
        <w:spacing w:line="300" w:lineRule="exact"/>
        <w:rPr>
          <w:rFonts w:cs="Arial"/>
          <w:lang w:val="en-US"/>
        </w:rPr>
      </w:pPr>
      <w:r w:rsidRPr="00045468">
        <w:rPr>
          <w:rFonts w:cs="Arial"/>
          <w:noProof/>
          <w:lang w:val="en-US"/>
        </w:rPr>
        <w:lastRenderedPageBreak/>
        <w:drawing>
          <wp:anchor distT="0" distB="0" distL="114300" distR="114300" simplePos="0" relativeHeight="251661313" behindDoc="0" locked="0" layoutInCell="1" allowOverlap="1" wp14:anchorId="2F90A2BC" wp14:editId="5A7E3FE7">
            <wp:simplePos x="904875" y="628650"/>
            <wp:positionH relativeFrom="margin">
              <wp:align>left</wp:align>
            </wp:positionH>
            <wp:positionV relativeFrom="margin">
              <wp:align>top</wp:align>
            </wp:positionV>
            <wp:extent cx="2733675" cy="1819275"/>
            <wp:effectExtent l="0" t="0" r="9525" b="9525"/>
            <wp:wrapSquare wrapText="bothSides"/>
            <wp:docPr id="115819335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58193354" name="Picture 1158193354"/>
                    <pic:cNvPicPr/>
                  </pic:nvPicPr>
                  <pic:blipFill rotWithShape="1">
                    <a:blip r:embed="rId12" cstate="print">
                      <a:extLst>
                        <a:ext uri="{28A0092B-C50C-407E-A947-70E740481C1C}">
                          <a14:useLocalDpi xmlns:a14="http://schemas.microsoft.com/office/drawing/2010/main" val="0"/>
                        </a:ext>
                      </a:extLst>
                    </a:blip>
                    <a:srcRect l="14041" r="8465" b="-20"/>
                    <a:stretch>
                      <a:fillRect/>
                    </a:stretch>
                  </pic:blipFill>
                  <pic:spPr bwMode="auto">
                    <a:xfrm>
                      <a:off x="0" y="0"/>
                      <a:ext cx="2768064" cy="1842161"/>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0B9A90A" w14:textId="77777777" w:rsidR="00540AA1" w:rsidRPr="00045468" w:rsidRDefault="00540AA1" w:rsidP="52FAEE42">
      <w:pPr>
        <w:spacing w:line="300" w:lineRule="exact"/>
        <w:rPr>
          <w:rFonts w:cs="Arial"/>
          <w:lang w:val="en-US"/>
        </w:rPr>
      </w:pPr>
    </w:p>
    <w:p w14:paraId="045B13A2" w14:textId="77777777" w:rsidR="00540AA1" w:rsidRPr="00045468" w:rsidRDefault="00540AA1" w:rsidP="52FAEE42">
      <w:pPr>
        <w:spacing w:line="300" w:lineRule="exact"/>
        <w:rPr>
          <w:rFonts w:cs="Arial"/>
          <w:lang w:val="en-US"/>
        </w:rPr>
      </w:pPr>
    </w:p>
    <w:p w14:paraId="4CAB487A" w14:textId="64924CAA" w:rsidR="00540AA1" w:rsidRPr="00045468" w:rsidRDefault="00540AA1" w:rsidP="52FAEE42">
      <w:pPr>
        <w:spacing w:line="300" w:lineRule="exact"/>
        <w:rPr>
          <w:rFonts w:cs="Arial"/>
          <w:lang w:val="en-US"/>
        </w:rPr>
      </w:pPr>
    </w:p>
    <w:p w14:paraId="73E0CF41" w14:textId="77777777" w:rsidR="00540AA1" w:rsidRPr="00045468" w:rsidRDefault="00540AA1" w:rsidP="52FAEE42">
      <w:pPr>
        <w:spacing w:line="300" w:lineRule="exact"/>
        <w:rPr>
          <w:rFonts w:cs="Arial"/>
          <w:lang w:val="en-US"/>
        </w:rPr>
      </w:pPr>
    </w:p>
    <w:p w14:paraId="33884513" w14:textId="77777777" w:rsidR="00540AA1" w:rsidRPr="00045468" w:rsidRDefault="00540AA1" w:rsidP="52FAEE42">
      <w:pPr>
        <w:spacing w:line="300" w:lineRule="exact"/>
        <w:rPr>
          <w:rFonts w:cs="Arial"/>
          <w:lang w:val="en-US"/>
        </w:rPr>
      </w:pPr>
    </w:p>
    <w:p w14:paraId="5165F41E" w14:textId="77777777" w:rsidR="00540AA1" w:rsidRPr="00045468" w:rsidRDefault="00540AA1" w:rsidP="52FAEE42">
      <w:pPr>
        <w:spacing w:line="300" w:lineRule="exact"/>
        <w:rPr>
          <w:rFonts w:cs="Arial"/>
          <w:lang w:val="en-US"/>
        </w:rPr>
      </w:pPr>
    </w:p>
    <w:p w14:paraId="3C0A639A" w14:textId="77777777" w:rsidR="00540AA1" w:rsidRPr="00045468" w:rsidRDefault="00540AA1" w:rsidP="52FAEE42">
      <w:pPr>
        <w:spacing w:line="300" w:lineRule="exact"/>
        <w:rPr>
          <w:rFonts w:cs="Arial"/>
          <w:lang w:val="en-US"/>
        </w:rPr>
      </w:pPr>
    </w:p>
    <w:p w14:paraId="5E013CBD" w14:textId="6FAC2438" w:rsidR="52FAEE42" w:rsidRPr="00045468" w:rsidRDefault="52FAEE42" w:rsidP="52FAEE42">
      <w:pPr>
        <w:spacing w:line="300" w:lineRule="exact"/>
        <w:rPr>
          <w:rFonts w:cs="Arial"/>
          <w:lang w:val="en-US"/>
        </w:rPr>
      </w:pPr>
    </w:p>
    <w:p w14:paraId="3A0CC4D0" w14:textId="77777777" w:rsidR="00540AA1" w:rsidRPr="00EB37B5" w:rsidRDefault="00540AA1" w:rsidP="005B75C4">
      <w:pPr>
        <w:ind w:hanging="2"/>
        <w:rPr>
          <w:lang w:val="en-US"/>
        </w:rPr>
      </w:pPr>
    </w:p>
    <w:p w14:paraId="2A473443" w14:textId="4C378987" w:rsidR="00540AA1" w:rsidRPr="00045468" w:rsidRDefault="00D77BB7" w:rsidP="005B75C4">
      <w:pPr>
        <w:ind w:hanging="2"/>
        <w:rPr>
          <w:rFonts w:cs="Arial"/>
          <w:lang w:val="en-US"/>
        </w:rPr>
      </w:pPr>
      <w:r w:rsidRPr="00045468">
        <w:rPr>
          <w:rFonts w:cs="Arial"/>
          <w:lang w:val="en-US"/>
        </w:rPr>
        <w:t xml:space="preserve">Composite image of a </w:t>
      </w:r>
      <w:proofErr w:type="gramStart"/>
      <w:r w:rsidRPr="00045468">
        <w:rPr>
          <w:rFonts w:cs="Arial"/>
          <w:lang w:val="en-US"/>
        </w:rPr>
        <w:t>four color</w:t>
      </w:r>
      <w:proofErr w:type="gramEnd"/>
      <w:r w:rsidRPr="00045468">
        <w:rPr>
          <w:rFonts w:cs="Arial"/>
          <w:lang w:val="en-US"/>
        </w:rPr>
        <w:t xml:space="preserve"> assay of cultured U2OS cells (left) and </w:t>
      </w:r>
      <w:proofErr w:type="spellStart"/>
      <w:r w:rsidRPr="00045468">
        <w:rPr>
          <w:rFonts w:cs="Arial"/>
          <w:lang w:val="en-US"/>
        </w:rPr>
        <w:t>multiwell</w:t>
      </w:r>
      <w:proofErr w:type="spellEnd"/>
      <w:r w:rsidRPr="00045468">
        <w:rPr>
          <w:rFonts w:cs="Arial"/>
          <w:lang w:val="en-US"/>
        </w:rPr>
        <w:t xml:space="preserve"> heatmap (right). The U2OS cells are stained for nuclei (SPY555), </w:t>
      </w:r>
      <w:proofErr w:type="gramStart"/>
      <w:r w:rsidRPr="00045468">
        <w:rPr>
          <w:rFonts w:cs="Arial"/>
          <w:lang w:val="en-US"/>
        </w:rPr>
        <w:t>actin</w:t>
      </w:r>
      <w:proofErr w:type="gramEnd"/>
      <w:r w:rsidRPr="00045468">
        <w:rPr>
          <w:rFonts w:cs="Arial"/>
          <w:lang w:val="en-US"/>
        </w:rPr>
        <w:t xml:space="preserve"> (ATTO 647N), WGA (</w:t>
      </w:r>
      <w:proofErr w:type="spellStart"/>
      <w:r w:rsidRPr="00045468">
        <w:rPr>
          <w:rFonts w:cs="Arial"/>
          <w:lang w:val="en-US"/>
        </w:rPr>
        <w:t>AlexaFluor</w:t>
      </w:r>
      <w:proofErr w:type="spellEnd"/>
      <w:r w:rsidRPr="00045468">
        <w:rPr>
          <w:rFonts w:cs="Arial"/>
          <w:lang w:val="en-US"/>
        </w:rPr>
        <w:t xml:space="preserve"> 405), and MX1 (GFP) imaged with a HC PL APO 20x/0.75 dry objective on a Mica system. Cell outlines generated using Segment by Example in </w:t>
      </w:r>
      <w:proofErr w:type="spellStart"/>
      <w:r w:rsidRPr="00045468">
        <w:rPr>
          <w:rFonts w:cs="Arial"/>
          <w:lang w:val="en-US"/>
        </w:rPr>
        <w:t>Aivia</w:t>
      </w:r>
      <w:proofErr w:type="spellEnd"/>
      <w:r w:rsidRPr="00045468">
        <w:rPr>
          <w:rFonts w:cs="Arial"/>
          <w:lang w:val="en-US"/>
        </w:rPr>
        <w:t xml:space="preserve"> are overlaid on the image. Sample courtesy of Dr. Patric Pelzer, Leica Microsystems CMS GmbH, Wetzlar, Germany</w:t>
      </w:r>
    </w:p>
    <w:p w14:paraId="4CD4F8AE" w14:textId="77777777" w:rsidR="00D77BB7" w:rsidRPr="00045468" w:rsidRDefault="00D77BB7" w:rsidP="005B75C4">
      <w:pPr>
        <w:ind w:hanging="2"/>
        <w:rPr>
          <w:lang w:val="en-US"/>
        </w:rPr>
      </w:pPr>
    </w:p>
    <w:p w14:paraId="64D39D8C" w14:textId="090393A3" w:rsidR="00540AA1" w:rsidRPr="00045468" w:rsidRDefault="00540AA1" w:rsidP="005B75C4">
      <w:pPr>
        <w:ind w:hanging="2"/>
        <w:rPr>
          <w:lang w:val="en-US"/>
        </w:rPr>
      </w:pPr>
      <w:r w:rsidRPr="00045468">
        <w:rPr>
          <w:noProof/>
          <w:lang w:val="en-US"/>
        </w:rPr>
        <w:drawing>
          <wp:inline distT="0" distB="0" distL="0" distR="0" wp14:anchorId="69437E53" wp14:editId="7A8BA678">
            <wp:extent cx="2743200" cy="1479971"/>
            <wp:effectExtent l="0" t="0" r="0" b="6350"/>
            <wp:docPr id="1134660020"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4660020" name="Picture 1134660020"/>
                    <pic:cNvPicPr/>
                  </pic:nvPicPr>
                  <pic:blipFill>
                    <a:blip r:embed="rId13" cstate="print">
                      <a:extLst>
                        <a:ext uri="{28A0092B-C50C-407E-A947-70E740481C1C}">
                          <a14:useLocalDpi xmlns:a14="http://schemas.microsoft.com/office/drawing/2010/main" val="0"/>
                        </a:ext>
                      </a:extLst>
                    </a:blip>
                    <a:stretch>
                      <a:fillRect/>
                    </a:stretch>
                  </pic:blipFill>
                  <pic:spPr>
                    <a:xfrm>
                      <a:off x="0" y="0"/>
                      <a:ext cx="2776588" cy="1497984"/>
                    </a:xfrm>
                    <a:prstGeom prst="rect">
                      <a:avLst/>
                    </a:prstGeom>
                  </pic:spPr>
                </pic:pic>
              </a:graphicData>
            </a:graphic>
          </wp:inline>
        </w:drawing>
      </w:r>
    </w:p>
    <w:p w14:paraId="77244F65" w14:textId="7B531863" w:rsidR="00540AA1" w:rsidRPr="00045468" w:rsidRDefault="00540AA1" w:rsidP="005B75C4">
      <w:pPr>
        <w:ind w:hanging="2"/>
        <w:rPr>
          <w:lang w:val="en-US"/>
        </w:rPr>
      </w:pPr>
      <w:r w:rsidRPr="00045468">
        <w:rPr>
          <w:lang w:val="en-US"/>
        </w:rPr>
        <w:t>Aggregate multi-well analysis results exploration with multi-well heatmap and dose response curve with automatic IC50/EC50 calculations. Image courtesy of Dr. Won Yung Choi, Leica Microsystems, Inc., Bellevue, WA.</w:t>
      </w:r>
    </w:p>
    <w:p w14:paraId="71ECB9BB" w14:textId="77777777" w:rsidR="00540AA1" w:rsidRPr="00045468" w:rsidRDefault="00540AA1" w:rsidP="005B75C4">
      <w:pPr>
        <w:ind w:hanging="2"/>
        <w:rPr>
          <w:lang w:val="en-US"/>
        </w:rPr>
      </w:pPr>
    </w:p>
    <w:p w14:paraId="26036819" w14:textId="77777777" w:rsidR="00D77BB7" w:rsidRPr="00EB37B5" w:rsidRDefault="00170497" w:rsidP="00D77BB7">
      <w:pPr>
        <w:ind w:hanging="2"/>
        <w:rPr>
          <w:lang w:val="en-US"/>
        </w:rPr>
      </w:pPr>
      <w:r w:rsidRPr="00EB37B5">
        <w:rPr>
          <w:noProof/>
          <w:lang w:val="en-US"/>
        </w:rPr>
        <w:lastRenderedPageBreak/>
        <w:drawing>
          <wp:inline distT="0" distB="0" distL="0" distR="0" wp14:anchorId="355BDE5F" wp14:editId="2154F697">
            <wp:extent cx="2743200" cy="1923415"/>
            <wp:effectExtent l="0" t="0" r="0" b="635"/>
            <wp:docPr id="212983282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14">
                      <a:extLst>
                        <a:ext uri="{28A0092B-C50C-407E-A947-70E740481C1C}">
                          <a14:useLocalDpi xmlns:a14="http://schemas.microsoft.com/office/drawing/2010/main"/>
                        </a:ext>
                      </a:extLst>
                    </a:blip>
                    <a:srcRect l="12194" t="32723" r="4185" b="8646"/>
                    <a:stretch>
                      <a:fillRect/>
                    </a:stretch>
                  </pic:blipFill>
                  <pic:spPr bwMode="auto">
                    <a:xfrm>
                      <a:off x="0" y="0"/>
                      <a:ext cx="2757819" cy="1933665"/>
                    </a:xfrm>
                    <a:prstGeom prst="rect">
                      <a:avLst/>
                    </a:prstGeom>
                    <a:noFill/>
                    <a:ln>
                      <a:noFill/>
                    </a:ln>
                    <a:extLst>
                      <a:ext uri="{53640926-AAD7-44D8-BBD7-CCE9431645EC}">
                        <a14:shadowObscured xmlns:a14="http://schemas.microsoft.com/office/drawing/2010/main"/>
                      </a:ext>
                    </a:extLst>
                  </pic:spPr>
                </pic:pic>
              </a:graphicData>
            </a:graphic>
          </wp:inline>
        </w:drawing>
      </w:r>
    </w:p>
    <w:p w14:paraId="734BA9C3" w14:textId="2BD503E6" w:rsidR="00C67BC7" w:rsidRPr="00EB37B5" w:rsidRDefault="00DD628A" w:rsidP="00D77BB7">
      <w:pPr>
        <w:ind w:hanging="2"/>
        <w:rPr>
          <w:lang w:val="en-US"/>
        </w:rPr>
      </w:pPr>
      <w:r w:rsidRPr="00045468">
        <w:rPr>
          <w:rFonts w:cs="Arial"/>
          <w:lang w:val="en-US"/>
        </w:rPr>
        <w:t>Multiplex cell detection in a colon adenocarcinoma tissue section with NAK, PanCK, and EPCAM channels using Segment by Example. Image Courtesy of Dr. Melinda Angus-Hill, Leica Microsystems Inc., Bellevue, WA</w:t>
      </w:r>
      <w:r w:rsidR="005B75C4" w:rsidRPr="00045468">
        <w:rPr>
          <w:rFonts w:cs="Arial"/>
          <w:lang w:val="en-US"/>
        </w:rPr>
        <w:t>.</w:t>
      </w:r>
    </w:p>
    <w:p w14:paraId="132D9BAF" w14:textId="77777777" w:rsidR="00EB37B5" w:rsidRDefault="00EB37B5" w:rsidP="00EB37B5">
      <w:pPr>
        <w:spacing w:line="240" w:lineRule="auto"/>
        <w:jc w:val="left"/>
        <w:rPr>
          <w:lang w:val="en-US"/>
        </w:rPr>
      </w:pPr>
    </w:p>
    <w:p w14:paraId="1E4B3426" w14:textId="77777777" w:rsidR="00EB37B5" w:rsidRDefault="00EB37B5" w:rsidP="00EB37B5">
      <w:pPr>
        <w:spacing w:line="240" w:lineRule="auto"/>
        <w:jc w:val="left"/>
        <w:rPr>
          <w:lang w:val="en-US"/>
        </w:rPr>
      </w:pPr>
    </w:p>
    <w:p w14:paraId="46CC79F9" w14:textId="77777777" w:rsidR="00EB37B5" w:rsidRDefault="00EB37B5" w:rsidP="00EB37B5">
      <w:pPr>
        <w:spacing w:line="240" w:lineRule="auto"/>
        <w:jc w:val="left"/>
        <w:rPr>
          <w:lang w:val="en-US"/>
        </w:rPr>
      </w:pPr>
    </w:p>
    <w:p w14:paraId="73669985" w14:textId="461C4D40" w:rsidR="00F71A52" w:rsidRPr="00045468" w:rsidRDefault="00F71A52" w:rsidP="00EB37B5">
      <w:pPr>
        <w:spacing w:line="240" w:lineRule="auto"/>
        <w:jc w:val="left"/>
        <w:rPr>
          <w:lang w:val="en-US"/>
        </w:rPr>
      </w:pPr>
      <w:r w:rsidRPr="00045468">
        <w:rPr>
          <w:lang w:val="en-US"/>
        </w:rPr>
        <w:t>___________________________________________</w:t>
      </w:r>
    </w:p>
    <w:p w14:paraId="6F17C136" w14:textId="456C5A8F" w:rsidR="00857050" w:rsidRPr="00045468" w:rsidRDefault="00857050">
      <w:pPr>
        <w:spacing w:line="240" w:lineRule="auto"/>
        <w:jc w:val="left"/>
        <w:rPr>
          <w:rFonts w:cs="Arial"/>
          <w:b/>
          <w:lang w:val="en-US"/>
        </w:rPr>
      </w:pPr>
    </w:p>
    <w:p w14:paraId="1E1785E3" w14:textId="77777777" w:rsidR="00AD7B08" w:rsidRPr="00EB37B5" w:rsidRDefault="00AD7B08" w:rsidP="00AD7B08">
      <w:pPr>
        <w:rPr>
          <w:rFonts w:eastAsia="Arial" w:cs="Arial"/>
          <w:b/>
          <w:bCs/>
          <w:lang w:val="en-US" w:eastAsia="en-US"/>
        </w:rPr>
      </w:pPr>
      <w:r w:rsidRPr="00EB37B5">
        <w:rPr>
          <w:rFonts w:eastAsia="Arial" w:cs="Arial"/>
          <w:b/>
          <w:bCs/>
          <w:lang w:val="en-US" w:eastAsia="en-US"/>
        </w:rPr>
        <w:t>About Leica Microsystems</w:t>
      </w:r>
    </w:p>
    <w:p w14:paraId="4FE2AB91" w14:textId="77777777" w:rsidR="00247EBB" w:rsidRPr="00045468" w:rsidRDefault="00247EBB" w:rsidP="00247EBB">
      <w:pPr>
        <w:rPr>
          <w:rFonts w:eastAsia="Arial" w:cs="Arial"/>
          <w:lang w:val="en-US" w:eastAsia="en-US"/>
        </w:rPr>
      </w:pPr>
      <w:r w:rsidRPr="00045468">
        <w:rPr>
          <w:rFonts w:eastAsia="Arial" w:cs="Arial"/>
          <w:lang w:val="en-US" w:eastAsia="en-US"/>
        </w:rPr>
        <w:t xml:space="preserve">Leica Microsystems, a Danaher company, supports the generation of insight from complex imaging data, enabling faster, informed decisions across life science, medical, and industrial applications. Guided by its purpose to reveal what is invisible, the company partners closely with customers to translate this insight into meaningful outcomes and contribute to a better and healthier world. The Leica Microsystems portfolio spans workflows from sample preparation to AI-enabled analysis. It builds on more than 175 years of expertise in microscopy, combining customer focus, continuous improvement, and innovation. As part of the Danaher ecosystem, Leica Microsystems connects imaging with complementary technologies and expertise to address broader scientific and clinical needs. Headquartered in Wetzlar, Germany, the company operates six major manufacturing and development sites and serves customers in more than 100 countries. Explore more at: </w:t>
      </w:r>
      <w:hyperlink r:id="rId15" w:history="1">
        <w:r w:rsidRPr="00045468">
          <w:rPr>
            <w:rStyle w:val="Hyperlink"/>
            <w:rFonts w:eastAsia="Arial" w:cs="Arial"/>
            <w:lang w:val="en-US" w:eastAsia="en-US"/>
          </w:rPr>
          <w:t>https://www.leica-microsystems.com</w:t>
        </w:r>
      </w:hyperlink>
    </w:p>
    <w:p w14:paraId="362B2A1E" w14:textId="77777777" w:rsidR="00AD7B08" w:rsidRPr="00EB37B5" w:rsidRDefault="00AD7B08" w:rsidP="00AD7B08">
      <w:pPr>
        <w:rPr>
          <w:rFonts w:eastAsia="Arial" w:cs="Arial"/>
          <w:lang w:val="en-US" w:eastAsia="en-US"/>
        </w:rPr>
      </w:pPr>
    </w:p>
    <w:p w14:paraId="30FB9C16" w14:textId="77777777" w:rsidR="00AD7B08" w:rsidRPr="00EB37B5" w:rsidRDefault="00AD7B08" w:rsidP="00AD7B08">
      <w:pPr>
        <w:rPr>
          <w:rFonts w:eastAsia="Arial" w:cs="Arial"/>
          <w:lang w:val="en-US" w:eastAsia="en-US"/>
        </w:rPr>
      </w:pPr>
      <w:r w:rsidRPr="00EB37B5">
        <w:rPr>
          <w:rFonts w:eastAsia="Arial" w:cs="Arial"/>
          <w:lang w:val="en-US" w:eastAsia="en-US"/>
        </w:rPr>
        <w:t xml:space="preserve">For over 175 years, Leica Microsystems has been shaping the future based on a culture rooted in customer focus and innovation. The company has six major </w:t>
      </w:r>
      <w:proofErr w:type="gramStart"/>
      <w:r w:rsidRPr="00EB37B5">
        <w:rPr>
          <w:rFonts w:eastAsia="Arial" w:cs="Arial"/>
          <w:lang w:val="en-US" w:eastAsia="en-US"/>
        </w:rPr>
        <w:t>plants</w:t>
      </w:r>
      <w:proofErr w:type="gramEnd"/>
      <w:r w:rsidRPr="00EB37B5">
        <w:rPr>
          <w:rFonts w:eastAsia="Arial" w:cs="Arial"/>
          <w:lang w:val="en-US" w:eastAsia="en-US"/>
        </w:rPr>
        <w:t xml:space="preserve"> and product development sites around the world. It is represented in over 100 countries, has sales and service organizations in 20 countries, and an international network of distribution partners. Its headquarters </w:t>
      </w:r>
      <w:proofErr w:type="gramStart"/>
      <w:r w:rsidRPr="00EB37B5">
        <w:rPr>
          <w:rFonts w:eastAsia="Arial" w:cs="Arial"/>
          <w:lang w:val="en-US" w:eastAsia="en-US"/>
        </w:rPr>
        <w:t>are located in</w:t>
      </w:r>
      <w:proofErr w:type="gramEnd"/>
      <w:r w:rsidRPr="00EB37B5">
        <w:rPr>
          <w:rFonts w:eastAsia="Arial" w:cs="Arial"/>
          <w:lang w:val="en-US" w:eastAsia="en-US"/>
        </w:rPr>
        <w:t xml:space="preserve"> Wetzlar, Germany.</w:t>
      </w:r>
    </w:p>
    <w:p w14:paraId="3F9FD401" w14:textId="77777777" w:rsidR="00AD7B08" w:rsidRPr="00EB37B5" w:rsidRDefault="00AD7B08" w:rsidP="00AD7B08">
      <w:pPr>
        <w:rPr>
          <w:rFonts w:eastAsia="Arial" w:cs="Arial"/>
          <w:lang w:val="en-US" w:eastAsia="en-US"/>
        </w:rPr>
      </w:pPr>
    </w:p>
    <w:p w14:paraId="7195064C" w14:textId="77777777" w:rsidR="00AD7B08" w:rsidRPr="00EB37B5" w:rsidRDefault="00AD7B08" w:rsidP="00AD7B08">
      <w:pPr>
        <w:rPr>
          <w:rFonts w:eastAsia="Arial" w:cs="Arial"/>
          <w:lang w:val="en-US" w:eastAsia="en-US"/>
        </w:rPr>
      </w:pPr>
      <w:r w:rsidRPr="00EB37B5">
        <w:rPr>
          <w:rFonts w:eastAsia="Arial" w:cs="Arial"/>
          <w:lang w:val="en-US" w:eastAsia="en-US"/>
        </w:rPr>
        <w:t xml:space="preserve">Find out more at: </w:t>
      </w:r>
      <w:hyperlink r:id="rId16" w:history="1">
        <w:r w:rsidRPr="00EB37B5">
          <w:rPr>
            <w:rFonts w:eastAsia="Arial" w:cs="Arial"/>
            <w:color w:val="0000FF"/>
            <w:u w:val="single"/>
            <w:lang w:val="en-US" w:eastAsia="en-US"/>
          </w:rPr>
          <w:t>www.leica-microsystems.com</w:t>
        </w:r>
      </w:hyperlink>
    </w:p>
    <w:p w14:paraId="7D1F8CF0" w14:textId="77777777" w:rsidR="00AD7B08" w:rsidRPr="00EB37B5" w:rsidRDefault="00AD7B08" w:rsidP="00AD7B08">
      <w:pPr>
        <w:rPr>
          <w:rFonts w:eastAsia="Arial" w:cs="Arial"/>
          <w:lang w:val="en-US" w:eastAsia="en-US"/>
        </w:rPr>
      </w:pPr>
    </w:p>
    <w:p w14:paraId="3E6ED2CA" w14:textId="77777777" w:rsidR="00AD7B08" w:rsidRPr="00EB37B5" w:rsidRDefault="00AD7B08" w:rsidP="00AD7B08">
      <w:pPr>
        <w:rPr>
          <w:rFonts w:eastAsia="Arial" w:cs="Arial"/>
          <w:b/>
          <w:bCs/>
          <w:lang w:val="en-US" w:eastAsia="en-US"/>
        </w:rPr>
      </w:pPr>
      <w:r w:rsidRPr="00EB37B5">
        <w:rPr>
          <w:rFonts w:eastAsia="Arial" w:cs="Arial"/>
          <w:b/>
          <w:bCs/>
          <w:lang w:val="en-US" w:eastAsia="en-US"/>
        </w:rPr>
        <w:t>About Danaher</w:t>
      </w:r>
    </w:p>
    <w:p w14:paraId="3C99761C" w14:textId="77777777" w:rsidR="00AD7B08" w:rsidRPr="00EB37B5" w:rsidRDefault="00AD7B08" w:rsidP="00AD7B08">
      <w:pPr>
        <w:rPr>
          <w:lang w:val="en-US"/>
        </w:rPr>
      </w:pPr>
      <w:r w:rsidRPr="00EB37B5">
        <w:rPr>
          <w:rFonts w:eastAsia="Arial" w:cs="Arial"/>
          <w:noProof/>
          <w:lang w:val="en-US" w:eastAsia="en-US"/>
        </w:rPr>
        <w:drawing>
          <wp:anchor distT="0" distB="0" distL="114300" distR="114300" simplePos="0" relativeHeight="251660289" behindDoc="0" locked="0" layoutInCell="1" allowOverlap="1" wp14:anchorId="6654EB22" wp14:editId="62CD64D2">
            <wp:simplePos x="0" y="0"/>
            <wp:positionH relativeFrom="column">
              <wp:posOffset>5458460</wp:posOffset>
            </wp:positionH>
            <wp:positionV relativeFrom="paragraph">
              <wp:posOffset>2294890</wp:posOffset>
            </wp:positionV>
            <wp:extent cx="508635" cy="680085"/>
            <wp:effectExtent l="0" t="0" r="5715" b="5715"/>
            <wp:wrapTopAndBottom/>
            <wp:docPr id="1683638283" name="Picture 2" descr="A logo with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 logo with a white background&#10;&#10;AI-generated content may be incorrect."/>
                    <pic:cNvPicPr>
                      <a:picLocks noChangeAspect="1" noChangeArrowheads="1"/>
                    </pic:cNvPicPr>
                  </pic:nvPicPr>
                  <pic:blipFill>
                    <a:blip r:embed="rId17">
                      <a:extLst>
                        <a:ext uri="{28A0092B-C50C-407E-A947-70E740481C1C}">
                          <a14:useLocalDpi xmlns:a14="http://schemas.microsoft.com/office/drawing/2010/main" val="0"/>
                        </a:ext>
                      </a:extLst>
                    </a:blip>
                    <a:srcRect l="15649"/>
                    <a:stretch>
                      <a:fillRect/>
                    </a:stretch>
                  </pic:blipFill>
                  <pic:spPr bwMode="auto">
                    <a:xfrm>
                      <a:off x="0" y="0"/>
                      <a:ext cx="508635" cy="680085"/>
                    </a:xfrm>
                    <a:prstGeom prst="rect">
                      <a:avLst/>
                    </a:prstGeom>
                    <a:noFill/>
                  </pic:spPr>
                </pic:pic>
              </a:graphicData>
            </a:graphic>
            <wp14:sizeRelH relativeFrom="page">
              <wp14:pctWidth>0</wp14:pctWidth>
            </wp14:sizeRelH>
            <wp14:sizeRelV relativeFrom="page">
              <wp14:pctHeight>0</wp14:pctHeight>
            </wp14:sizeRelV>
          </wp:anchor>
        </w:drawing>
      </w:r>
      <w:r w:rsidRPr="00045468">
        <w:rPr>
          <w:rFonts w:cs="Arial"/>
          <w:lang w:val="en-US"/>
        </w:rPr>
        <w:t xml:space="preserve">Danaher is a leading global life sciences and diagnostics innovator, committed to accelerating the power of science and technology to improve human health. Through our connected ecosystem of industry-leading businesses, we work side by side with customers to solve their most complex scientific and clinical </w:t>
      </w:r>
      <w:proofErr w:type="gramStart"/>
      <w:r w:rsidRPr="00045468">
        <w:rPr>
          <w:rFonts w:cs="Arial"/>
          <w:lang w:val="en-US"/>
        </w:rPr>
        <w:t>challenges—</w:t>
      </w:r>
      <w:proofErr w:type="gramEnd"/>
      <w:r w:rsidRPr="00045468">
        <w:rPr>
          <w:rFonts w:cs="Arial"/>
          <w:lang w:val="en-US"/>
        </w:rPr>
        <w:t>helping move innovations from discovery to delivery faster for patients who depend on them. Powered by the Danaher Business System, our advanced science and technology and proven ability to innovate help enable faster, more accurate diagnoses and reduce the time, cost, and risk required to discover, develop, and deliver life-changing therapies. Through continuous improvement and operational excellence, our approximately 60,000 associates worldwide are focused on delivering lasting impact and improving quality of life around the world, while building a healthier, more sustainable tomorrow. </w:t>
      </w:r>
      <w:r w:rsidRPr="00EB37B5">
        <w:rPr>
          <w:rFonts w:cs="Arial"/>
          <w:lang w:val="en-US"/>
        </w:rPr>
        <w:t>Explore more at </w:t>
      </w:r>
      <w:hyperlink r:id="rId18" w:history="1">
        <w:r w:rsidRPr="00EB37B5">
          <w:rPr>
            <w:rFonts w:cs="Arial"/>
            <w:color w:val="0000FF"/>
            <w:u w:val="single"/>
            <w:lang w:val="en-US"/>
          </w:rPr>
          <w:t>www.danaher.com</w:t>
        </w:r>
      </w:hyperlink>
      <w:r w:rsidRPr="00EB37B5">
        <w:rPr>
          <w:rFonts w:cs="Arial"/>
          <w:lang w:val="en-US"/>
        </w:rPr>
        <w:t xml:space="preserve">. </w:t>
      </w:r>
    </w:p>
    <w:p w14:paraId="09B7AF1A" w14:textId="30F7BDC8" w:rsidR="007F1C45" w:rsidRPr="00EB37B5" w:rsidRDefault="00D51B90" w:rsidP="00F71A52">
      <w:pPr>
        <w:pBdr>
          <w:bottom w:val="single" w:sz="12" w:space="1" w:color="auto"/>
        </w:pBdr>
        <w:rPr>
          <w:lang w:val="en-US"/>
        </w:rPr>
      </w:pPr>
      <w:r w:rsidRPr="00EB37B5">
        <w:rPr>
          <w:noProof/>
          <w:lang w:val="en-US"/>
        </w:rPr>
        <w:drawing>
          <wp:anchor distT="0" distB="0" distL="114300" distR="114300" simplePos="0" relativeHeight="251658240" behindDoc="0" locked="0" layoutInCell="1" allowOverlap="1" wp14:anchorId="4FF61C23" wp14:editId="1511E4E4">
            <wp:simplePos x="0" y="0"/>
            <wp:positionH relativeFrom="column">
              <wp:posOffset>5434330</wp:posOffset>
            </wp:positionH>
            <wp:positionV relativeFrom="paragraph">
              <wp:posOffset>57150</wp:posOffset>
            </wp:positionV>
            <wp:extent cx="508635" cy="680085"/>
            <wp:effectExtent l="0" t="0" r="0" b="0"/>
            <wp:wrapSquare wrapText="bothSides"/>
            <wp:docPr id="704899370" name="Picture 3" descr="A logo with a white background&#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 logo with a white background&#10;&#10;AI-generated content may be incorrect."/>
                    <pic:cNvPicPr>
                      <a:picLocks noChangeAspect="1" noChangeArrowheads="1"/>
                    </pic:cNvPicPr>
                  </pic:nvPicPr>
                  <pic:blipFill>
                    <a:blip r:embed="rId17">
                      <a:extLst>
                        <a:ext uri="{28A0092B-C50C-407E-A947-70E740481C1C}">
                          <a14:useLocalDpi xmlns:a14="http://schemas.microsoft.com/office/drawing/2010/main" val="0"/>
                        </a:ext>
                      </a:extLst>
                    </a:blip>
                    <a:srcRect l="15649"/>
                    <a:stretch>
                      <a:fillRect/>
                    </a:stretch>
                  </pic:blipFill>
                  <pic:spPr bwMode="auto">
                    <a:xfrm>
                      <a:off x="0" y="0"/>
                      <a:ext cx="508635" cy="68008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151CB98" w14:textId="77777777" w:rsidR="00221C1B" w:rsidRPr="00EB37B5" w:rsidRDefault="00221C1B" w:rsidP="00F71A52">
      <w:pPr>
        <w:pBdr>
          <w:bottom w:val="single" w:sz="12" w:space="1" w:color="auto"/>
        </w:pBdr>
        <w:rPr>
          <w:lang w:val="en-US"/>
        </w:rPr>
      </w:pPr>
    </w:p>
    <w:p w14:paraId="58DC364B" w14:textId="77777777" w:rsidR="00D51B90" w:rsidRPr="00EB37B5" w:rsidRDefault="00D51B90" w:rsidP="00F71A52">
      <w:pPr>
        <w:pBdr>
          <w:bottom w:val="single" w:sz="12" w:space="1" w:color="auto"/>
        </w:pBdr>
        <w:rPr>
          <w:lang w:val="en-US"/>
        </w:rPr>
      </w:pPr>
    </w:p>
    <w:p w14:paraId="7F9A7587" w14:textId="77777777" w:rsidR="00D51B90" w:rsidRPr="00EB37B5" w:rsidRDefault="00D51B90" w:rsidP="00F71A52">
      <w:pPr>
        <w:pBdr>
          <w:bottom w:val="single" w:sz="12" w:space="1" w:color="auto"/>
        </w:pBdr>
        <w:rPr>
          <w:lang w:val="en-US"/>
        </w:rPr>
      </w:pPr>
    </w:p>
    <w:p w14:paraId="731A8451" w14:textId="77777777" w:rsidR="00221C1B" w:rsidRPr="00EB37B5" w:rsidRDefault="00221C1B" w:rsidP="00F71A52">
      <w:pPr>
        <w:pBdr>
          <w:bottom w:val="single" w:sz="12" w:space="1" w:color="auto"/>
        </w:pBdr>
        <w:rPr>
          <w:lang w:val="en-US"/>
        </w:rPr>
      </w:pPr>
    </w:p>
    <w:p w14:paraId="20887756" w14:textId="77777777" w:rsidR="006E7701" w:rsidRPr="00EB37B5" w:rsidRDefault="006E7701" w:rsidP="00F71A52">
      <w:pPr>
        <w:rPr>
          <w:lang w:val="en-US"/>
        </w:rPr>
      </w:pPr>
    </w:p>
    <w:sectPr w:rsidR="006E7701" w:rsidRPr="00EB37B5" w:rsidSect="00D77BB7">
      <w:headerReference w:type="even" r:id="rId19"/>
      <w:headerReference w:type="default" r:id="rId20"/>
      <w:footerReference w:type="even" r:id="rId21"/>
      <w:footerReference w:type="default" r:id="rId22"/>
      <w:headerReference w:type="first" r:id="rId23"/>
      <w:footerReference w:type="first" r:id="rId24"/>
      <w:pgSz w:w="11900" w:h="16840"/>
      <w:pgMar w:top="3515" w:right="1134" w:bottom="1620" w:left="1418" w:header="709" w:footer="431"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A2FA820" w14:textId="77777777" w:rsidR="004C5489" w:rsidRDefault="004C5489">
      <w:r>
        <w:separator/>
      </w:r>
    </w:p>
  </w:endnote>
  <w:endnote w:type="continuationSeparator" w:id="0">
    <w:p w14:paraId="1098F808" w14:textId="77777777" w:rsidR="004C5489" w:rsidRDefault="004C5489">
      <w:r>
        <w:continuationSeparator/>
      </w:r>
    </w:p>
  </w:endnote>
  <w:endnote w:type="continuationNotice" w:id="1">
    <w:p w14:paraId="01FF9EEE" w14:textId="77777777" w:rsidR="004C5489" w:rsidRDefault="004C5489">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Arial Black">
    <w:panose1 w:val="020B0A04020102020204"/>
    <w:charset w:val="00"/>
    <w:family w:val="swiss"/>
    <w:pitch w:val="variable"/>
    <w:sig w:usb0="A00002AF" w:usb1="400078FB" w:usb2="00000000" w:usb3="00000000" w:csb0="0000009F" w:csb1="00000000"/>
  </w:font>
  <w:font w:name="UniversLTStd-Cn">
    <w:altName w:val="Calibri"/>
    <w:panose1 w:val="00000000000000000000"/>
    <w:charset w:val="4D"/>
    <w:family w:val="auto"/>
    <w:notTrueType/>
    <w:pitch w:val="default"/>
    <w:sig w:usb0="00000003" w:usb1="00000000" w:usb2="00000000" w:usb3="00000000" w:csb0="00000001" w:csb1="00000000"/>
  </w:font>
  <w:font w:name="ArialMT">
    <w:altName w:val="Arial"/>
    <w:panose1 w:val="00000000000000000000"/>
    <w:charset w:val="4D"/>
    <w:family w:val="auto"/>
    <w:notTrueType/>
    <w:pitch w:val="default"/>
    <w:sig w:usb0="00000003" w:usb1="00000000" w:usb2="00000000" w:usb3="00000000" w:csb0="00000001"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94A72E" w14:textId="0F346830" w:rsidR="002B5804" w:rsidRDefault="00AE4269" w:rsidP="002B5804">
    <w:pPr>
      <w:pStyle w:val="Footer"/>
      <w:framePr w:wrap="around" w:vAnchor="text" w:hAnchor="margin" w:xAlign="right" w:y="1"/>
      <w:rPr>
        <w:rStyle w:val="PageNumber"/>
      </w:rPr>
    </w:pPr>
    <w:r>
      <w:rPr>
        <w:noProof/>
      </w:rPr>
      <mc:AlternateContent>
        <mc:Choice Requires="wps">
          <w:drawing>
            <wp:anchor distT="0" distB="0" distL="0" distR="0" simplePos="0" relativeHeight="251658253" behindDoc="0" locked="0" layoutInCell="1" allowOverlap="1" wp14:anchorId="688DB800" wp14:editId="11C616EE">
              <wp:simplePos x="635" y="635"/>
              <wp:positionH relativeFrom="page">
                <wp:align>center</wp:align>
              </wp:positionH>
              <wp:positionV relativeFrom="page">
                <wp:align>bottom</wp:align>
              </wp:positionV>
              <wp:extent cx="1826260" cy="422910"/>
              <wp:effectExtent l="0" t="0" r="2540" b="0"/>
              <wp:wrapNone/>
              <wp:docPr id="1303693903" name="Text Box 2" descr="Confidential - Company Proprietar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26260" cy="422910"/>
                      </a:xfrm>
                      <a:prstGeom prst="rect">
                        <a:avLst/>
                      </a:prstGeom>
                      <a:noFill/>
                      <a:ln>
                        <a:noFill/>
                      </a:ln>
                    </wps:spPr>
                    <wps:txbx>
                      <w:txbxContent>
                        <w:p w14:paraId="7504CA2D" w14:textId="53CD2259"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88DB800" id="_x0000_t202" coordsize="21600,21600" o:spt="202" path="m,l,21600r21600,l21600,xe">
              <v:stroke joinstyle="miter"/>
              <v:path gradientshapeok="t" o:connecttype="rect"/>
            </v:shapetype>
            <v:shape id="Text Box 2" o:spid="_x0000_s1027" type="#_x0000_t202" alt="Confidential - Company Proprietary" style="position:absolute;left:0;text-align:left;margin-left:0;margin-top:0;width:143.8pt;height:33.3pt;z-index:25165825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Am75DAIAAB0EAAAOAAAAZHJzL2Uyb0RvYy54bWysU01v2zAMvQ/YfxB0X+wYW9AacYqsRYYB&#10;QVsgHXpWZCk2IIsCpcTOfv0oJU66bqdhF5kmKX689zS/GzrDDgp9C7bi00nOmbIS6tbuKv7jZfXp&#10;hjMfhK2FAasqflSe3y0+fpj3rlQFNGBqhYyKWF/2ruJNCK7MMi8b1Qk/AacsBTVgJwL94i6rUfRU&#10;vTNZkeezrAesHYJU3pP34RTki1RfayXDk9ZeBWYqTrOFdGI6t/HMFnNR7lC4ppXnMcQ/TNGJ1lLT&#10;S6kHEQTbY/tHqa6VCB50mEjoMtC6lSrtQNtM83fbbBrhVNqFwPHuApP/f2Xl42HjnpGF4SsMRGAE&#10;pHe+9OSM+wwau/ilSRnFCcLjBTY1BCbjpZtiVswoJCn2uShupwnX7HrboQ/fFHQsGhVHoiWhJQ5r&#10;H6gjpY4psZmFVWtMosbY3xyUGD3ZdcRohWE7sLZ+M/4W6iNthXAi3Du5aqn1WvjwLJAYpmlJteGJ&#10;Dm2grzicLc4awJ9/88d8Ap6inPWkmIpbkjRn5rslQqK4RgNHY5uM6W3+Jae43Xf3QDqc0pNwMpnk&#10;xWBGUyN0r6TnZWxEIWEltav4djTvw0m69B6kWi5TEunIibC2Gydj6QhXxPJleBXozoAHouoRRjmJ&#10;8h3up9x407vlPhD6iZQI7QnIM+KkwcTV+b1Ekb/9T1nXV734BQAA//8DAFBLAwQUAAYACAAAACEA&#10;wf1prtsAAAAEAQAADwAAAGRycy9kb3ducmV2LnhtbEyPwU7DMBBE70j8g7VI3KjTVJgqxKlQJU5F&#10;SG25cNva2yQ0Xkex06Z/j+ECl5VGM5p5W64m14kzDaH1rGE+y0AQG29brjV87F8fliBCRLbYeSYN&#10;Vwqwqm5vSiysv/CWzrtYi1TCoUANTYx9IWUwDTkMM98TJ+/oB4cxyaGWdsBLKnedzLNMSYctp4UG&#10;e1o3ZE670Wl43Ma38Z33i88pv35t+rVZHDdG6/u76eUZRKQp/oXhBz+hQ5WYDn5kG0SnIT0Sf2/y&#10;8uWTAnHQoJQCWZXyP3z1DQAA//8DAFBLAQItABQABgAIAAAAIQC2gziS/gAAAOEBAAATAAAAAAAA&#10;AAAAAAAAAAAAAABbQ29udGVudF9UeXBlc10ueG1sUEsBAi0AFAAGAAgAAAAhADj9If/WAAAAlAEA&#10;AAsAAAAAAAAAAAAAAAAALwEAAF9yZWxzLy5yZWxzUEsBAi0AFAAGAAgAAAAhAAICbvkMAgAAHQQA&#10;AA4AAAAAAAAAAAAAAAAALgIAAGRycy9lMm9Eb2MueG1sUEsBAi0AFAAGAAgAAAAhAMH9aa7bAAAA&#10;BAEAAA8AAAAAAAAAAAAAAAAAZgQAAGRycy9kb3ducmV2LnhtbFBLBQYAAAAABAAEAPMAAABuBQAA&#10;AAA=&#10;" filled="f" stroked="f">
              <v:textbox style="mso-fit-shape-to-text:t" inset="0,0,0,15pt">
                <w:txbxContent>
                  <w:p w14:paraId="7504CA2D" w14:textId="53CD2259"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v:textbox>
              <w10:wrap anchorx="page" anchory="page"/>
            </v:shape>
          </w:pict>
        </mc:Fallback>
      </mc:AlternateContent>
    </w:r>
    <w:r w:rsidR="002B5804">
      <w:rPr>
        <w:rStyle w:val="PageNumber"/>
      </w:rPr>
      <w:fldChar w:fldCharType="begin"/>
    </w:r>
    <w:r w:rsidR="00B82C91">
      <w:rPr>
        <w:rStyle w:val="PageNumber"/>
      </w:rPr>
      <w:instrText>PAGE</w:instrText>
    </w:r>
    <w:r w:rsidR="002B5804">
      <w:rPr>
        <w:rStyle w:val="PageNumber"/>
      </w:rPr>
      <w:instrText xml:space="preserve">  </w:instrText>
    </w:r>
    <w:r w:rsidR="002B5804">
      <w:rPr>
        <w:rStyle w:val="PageNumber"/>
      </w:rPr>
      <w:fldChar w:fldCharType="separate"/>
    </w:r>
    <w:r w:rsidR="00BF18CB">
      <w:rPr>
        <w:rStyle w:val="PageNumber"/>
        <w:noProof/>
      </w:rPr>
      <w:t>1</w:t>
    </w:r>
    <w:r w:rsidR="002B5804">
      <w:rPr>
        <w:rStyle w:val="PageNumber"/>
      </w:rPr>
      <w:fldChar w:fldCharType="end"/>
    </w:r>
  </w:p>
  <w:p w14:paraId="04DE9876" w14:textId="77777777" w:rsidR="002B5804" w:rsidRDefault="002B5804" w:rsidP="002B5804">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C75503" w14:textId="26B67BE7" w:rsidR="00031119" w:rsidRPr="00BE3F2F" w:rsidRDefault="00AE4269" w:rsidP="00031119">
    <w:pPr>
      <w:pStyle w:val="Bildunterschrift"/>
      <w:tabs>
        <w:tab w:val="left" w:pos="1663"/>
        <w:tab w:val="left" w:pos="3883"/>
        <w:tab w:val="left" w:pos="6103"/>
      </w:tabs>
      <w:spacing w:after="120" w:line="240" w:lineRule="atLeast"/>
      <w:rPr>
        <w:rFonts w:ascii="Arial" w:hAnsi="Arial" w:cs="Arial"/>
      </w:rPr>
    </w:pPr>
    <w:r>
      <w:rPr>
        <w:rFonts w:ascii="Arial" w:hAnsi="Arial" w:cs="Arial"/>
        <w:noProof/>
      </w:rPr>
      <mc:AlternateContent>
        <mc:Choice Requires="wps">
          <w:drawing>
            <wp:anchor distT="0" distB="0" distL="0" distR="0" simplePos="0" relativeHeight="251658254" behindDoc="0" locked="0" layoutInCell="1" allowOverlap="1" wp14:anchorId="4CF1C605" wp14:editId="39744822">
              <wp:simplePos x="904875" y="9734550"/>
              <wp:positionH relativeFrom="page">
                <wp:align>center</wp:align>
              </wp:positionH>
              <wp:positionV relativeFrom="page">
                <wp:align>bottom</wp:align>
              </wp:positionV>
              <wp:extent cx="1826260" cy="422910"/>
              <wp:effectExtent l="0" t="0" r="2540" b="0"/>
              <wp:wrapNone/>
              <wp:docPr id="2129771191" name="Text Box 3" descr="Confidential - Company Proprietar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26260" cy="422910"/>
                      </a:xfrm>
                      <a:prstGeom prst="rect">
                        <a:avLst/>
                      </a:prstGeom>
                      <a:noFill/>
                      <a:ln>
                        <a:noFill/>
                      </a:ln>
                    </wps:spPr>
                    <wps:txbx>
                      <w:txbxContent>
                        <w:p w14:paraId="05A442DA" w14:textId="09A563D7"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CF1C605" id="_x0000_t202" coordsize="21600,21600" o:spt="202" path="m,l,21600r21600,l21600,xe">
              <v:stroke joinstyle="miter"/>
              <v:path gradientshapeok="t" o:connecttype="rect"/>
            </v:shapetype>
            <v:shape id="Text Box 3" o:spid="_x0000_s1028" type="#_x0000_t202" alt="Confidential - Company Proprietary" style="position:absolute;left:0;text-align:left;margin-left:0;margin-top:0;width:143.8pt;height:33.3pt;z-index:25165825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w7m/DgIAAB0EAAAOAAAAZHJzL2Uyb0RvYy54bWysU01v2zAMvQ/YfxB0X+wYW9AacYqsRYYB&#10;QVsgHXpWZCk2IIsCpcTOfv0oJU66bqdhF5kmKX689zS/GzrDDgp9C7bi00nOmbIS6tbuKv7jZfXp&#10;hjMfhK2FAasqflSe3y0+fpj3rlQFNGBqhYyKWF/2ruJNCK7MMi8b1Qk/AacsBTVgJwL94i6rUfRU&#10;vTNZkeezrAesHYJU3pP34RTki1RfayXDk9ZeBWYqTrOFdGI6t/HMFnNR7lC4ppXnMcQ/TNGJ1lLT&#10;S6kHEQTbY/tHqa6VCB50mEjoMtC6lSrtQNtM83fbbBrhVNqFwPHuApP/f2Xl42HjnpGF4SsMRGAE&#10;pHe+9OSM+wwau/ilSRnFCcLjBTY1BCbjpZtiVswoJCn2uShupwnX7HrboQ/fFHQsGhVHoiWhJQ5r&#10;H6gjpY4psZmFVWtMosbY3xyUGD3ZdcRohWE7sLaueDGOv4X6SFshnAj3Tq5aar0WPjwLJIZpWlJt&#10;eKJDG+grDmeLswbw59/8MZ+ApyhnPSmm4pYkzZn5bomQKK7RwNHYJmN6m3/JKW733T2QDqf0JJxM&#10;JnkxmNHUCN0r6XkZG1FIWEntKr4dzftwki69B6mWy5REOnIirO3GyVg6whWxfBleBboz4IGoeoRR&#10;TqJ8h/spN970brkPhH4iJUJ7AvKMOGkwcXV+L1Hkb/9T1vVVL34BAAD//wMAUEsDBBQABgAIAAAA&#10;IQDB/Wmu2wAAAAQBAAAPAAAAZHJzL2Rvd25yZXYueG1sTI/BTsMwEETvSPyDtUjcqNNUmCrEqVAl&#10;TkVIbblw29rbJDReR7HTpn+P4QKXlUYzmnlbribXiTMNofWsYT7LQBAbb1uuNXzsXx+WIEJEtth5&#10;Jg1XCrCqbm9KLKy/8JbOu1iLVMKhQA1NjH0hZTANOQwz3xMn7+gHhzHJoZZ2wEsqd53Ms0xJhy2n&#10;hQZ7WjdkTrvRaXjcxrfxnfeLzym/fm36tVkcN0br+7vp5RlEpCn+heEHP6FDlZgOfmQbRKchPRJ/&#10;b/Ly5ZMCcdCglAJZlfI/fPUNAAD//wMAUEsBAi0AFAAGAAgAAAAhALaDOJL+AAAA4QEAABMAAAAA&#10;AAAAAAAAAAAAAAAAAFtDb250ZW50X1R5cGVzXS54bWxQSwECLQAUAAYACAAAACEAOP0h/9YAAACU&#10;AQAACwAAAAAAAAAAAAAAAAAvAQAAX3JlbHMvLnJlbHNQSwECLQAUAAYACAAAACEAtcO5vw4CAAAd&#10;BAAADgAAAAAAAAAAAAAAAAAuAgAAZHJzL2Uyb0RvYy54bWxQSwECLQAUAAYACAAAACEAwf1prtsA&#10;AAAEAQAADwAAAAAAAAAAAAAAAABoBAAAZHJzL2Rvd25yZXYueG1sUEsFBgAAAAAEAAQA8wAAAHAF&#10;AAAAAA==&#10;" filled="f" stroked="f">
              <v:textbox style="mso-fit-shape-to-text:t" inset="0,0,0,15pt">
                <w:txbxContent>
                  <w:p w14:paraId="05A442DA" w14:textId="09A563D7"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v:textbox>
              <w10:wrap anchorx="page" anchory="page"/>
            </v:shape>
          </w:pict>
        </mc:Fallback>
      </mc:AlternateContent>
    </w:r>
    <w:r w:rsidR="746DAFF9">
      <w:rPr>
        <w:rFonts w:ascii="Arial" w:hAnsi="Arial" w:cs="Arial"/>
      </w:rPr>
      <w:t>Alexander Weis</w:t>
    </w:r>
    <w:r w:rsidR="746DAFF9" w:rsidRPr="00BE3F2F">
      <w:rPr>
        <w:rFonts w:ascii="Arial" w:hAnsi="Arial" w:cs="Arial"/>
      </w:rPr>
      <w:t>·</w:t>
    </w:r>
    <w:r w:rsidR="746DAFF9">
      <w:rPr>
        <w:rFonts w:ascii="Arial" w:hAnsi="Arial" w:cs="Arial"/>
      </w:rPr>
      <w:t xml:space="preserve"> </w:t>
    </w:r>
    <w:r w:rsidR="746DAFF9" w:rsidRPr="00C70E46">
      <w:rPr>
        <w:rFonts w:ascii="Arial" w:hAnsi="Arial" w:cs="Arial"/>
      </w:rPr>
      <w:t>Tel. +49 6441 29-2</w:t>
    </w:r>
    <w:r w:rsidR="746DAFF9">
      <w:rPr>
        <w:rFonts w:ascii="Arial" w:hAnsi="Arial" w:cs="Arial"/>
      </w:rPr>
      <w:t>550</w:t>
    </w:r>
    <w:r w:rsidR="746DAFF9" w:rsidRPr="00C70E46">
      <w:rPr>
        <w:rFonts w:ascii="Arial" w:hAnsi="Arial" w:cs="Arial"/>
      </w:rPr>
      <w:t>·</w:t>
    </w:r>
    <w:r w:rsidR="746DAFF9" w:rsidRPr="00BE3F2F">
      <w:rPr>
        <w:rFonts w:ascii="Arial" w:hAnsi="Arial" w:cs="Arial"/>
      </w:rPr>
      <w:t xml:space="preserve"> </w:t>
    </w:r>
    <w:hyperlink r:id="rId1">
      <w:r w:rsidR="746DAFF9" w:rsidRPr="746DAFF9">
        <w:rPr>
          <w:rStyle w:val="Hyperlink"/>
          <w:rFonts w:ascii="Arial" w:hAnsi="Arial" w:cs="Arial"/>
        </w:rPr>
        <w:t>corporate.communications@leica-microsystems.com</w:t>
      </w:r>
    </w:hyperlink>
  </w:p>
  <w:p w14:paraId="4B14FC2D" w14:textId="636CD955" w:rsidR="00A64E72" w:rsidRDefault="006A0F9F" w:rsidP="00A64E72">
    <w:pPr>
      <w:pStyle w:val="Bildunterschrift"/>
      <w:tabs>
        <w:tab w:val="left" w:pos="1663"/>
        <w:tab w:val="left" w:pos="3883"/>
        <w:tab w:val="left" w:pos="6103"/>
      </w:tabs>
      <w:spacing w:line="240" w:lineRule="atLeast"/>
      <w:ind w:right="-142"/>
      <w:jc w:val="left"/>
      <w:rPr>
        <w:rFonts w:ascii="Arial" w:hAnsi="Arial" w:cs="Arial"/>
      </w:rPr>
    </w:pPr>
    <w:r>
      <w:rPr>
        <w:noProof/>
      </w:rPr>
      <mc:AlternateContent>
        <mc:Choice Requires="wps">
          <w:drawing>
            <wp:anchor distT="0" distB="0" distL="114300" distR="114300" simplePos="0" relativeHeight="251658247" behindDoc="0" locked="1" layoutInCell="0" allowOverlap="1" wp14:anchorId="71BC83A7" wp14:editId="6BFCFC6D">
              <wp:simplePos x="0" y="0"/>
              <wp:positionH relativeFrom="page">
                <wp:posOffset>900430</wp:posOffset>
              </wp:positionH>
              <wp:positionV relativeFrom="page">
                <wp:posOffset>10043795</wp:posOffset>
              </wp:positionV>
              <wp:extent cx="5875020" cy="0"/>
              <wp:effectExtent l="5080" t="13970" r="6350" b="5080"/>
              <wp:wrapTight wrapText="bothSides">
                <wp:wrapPolygon edited="0">
                  <wp:start x="0" y="-2147483648"/>
                  <wp:lineTo x="626" y="-2147483648"/>
                  <wp:lineTo x="626" y="-2147483648"/>
                  <wp:lineTo x="0" y="-2147483648"/>
                  <wp:lineTo x="0" y="-2147483648"/>
                </wp:wrapPolygon>
              </wp:wrapTight>
              <wp:docPr id="841828232" name="Line 54"/>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7502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14="http://schemas.microsoft.com/office/drawing/2010/main" xmlns:aclsh="http://schemas.microsoft.com/office/drawing/2020/classificationShape" xmlns:a="http://schemas.openxmlformats.org/drawingml/2006/main">
          <w:pict>
            <v:line id="Line 54" style="position:absolute;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o:spid="_x0000_s1026" o:allowincell="f" strokeweight=".25pt" from="70.9pt,790.85pt" to="533.5pt,790.85pt" w14:anchorId="1A18C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3+FgsAEAAEgDAAAOAAAAZHJzL2Uyb0RvYy54bWysU8Fu2zAMvQ/YPwi6L3YyZC2MOD2k7S7d&#10;FqDdBzCSbAuVRYFU4uTvJ6lJVmy3YT4Ikkg+vfdIr+6OoxMHQ2zRt3I+q6UwXqG2vm/lz5fHT7dS&#10;cASvwaE3rTwZlnfrjx9WU2jMAgd02pBIIJ6bKbRyiDE0VcVqMCPwDIPxKdghjRDTkfpKE0wJfXTV&#10;oq6/VBOSDoTKMKfb+7egXBf8rjMq/ug6NlG4ViZusaxU1l1eq/UKmp4gDFadacA/sBjB+vToFeoe&#10;Iog92b+gRqsIGbs4UzhW2HVWmaIhqZnXf6h5HiCYoiWZw+FqE/8/WPX9sPFbytTV0T+HJ1SvLDxu&#10;BvC9KQReTiE1bp6tqqbAzbUkHzhsSeymb6hTDuwjFheOHY0ZMukTx2L26Wq2OUah0uXy9mZZL1JP&#10;1CVWQXMpDMTxq8FR5E0rnfXZB2jg8MQxE4HmkpKvPT5a50ovnRdTKz/Pb5algNFZnYM5janfbRyJ&#10;A+RpKF9RlSLv0wj3XhewwYB+OO8jWPe2T487fzYj68/Dxs0O9WlLF5NSuwrL82jleXh/LtW/f4D1&#10;LwAAAP//AwBQSwMEFAAGAAgAAAAhAE4HVXvgAAAADgEAAA8AAABkcnMvZG93bnJldi54bWxMj0FP&#10;wzAMhe9I/IfISNxYWgTdVJpOtILDDiBtQ9q4ZY1pKxqnNOlW/j3eAcHNz356/l62nGwnjjj41pGC&#10;eBaBQKqcaalW8LZ9vlmA8EGT0Z0jVPCNHpb55UWmU+NOtMbjJtSCQ8inWkETQp9K6asGrfYz1yPx&#10;7cMNVgeWQy3NoE8cbjt5G0WJtLol/tDoHssGq8/NaBUEv9u/hnH1VSTFS4nb4r18kiulrq+mxwcQ&#10;AafwZ4YzPqNDzkwHN5LxomN9FzN64OF+Ec9BnC1RMud+h9+dzDP5v0b+AwAA//8DAFBLAQItABQA&#10;BgAIAAAAIQC2gziS/gAAAOEBAAATAAAAAAAAAAAAAAAAAAAAAABbQ29udGVudF9UeXBlc10ueG1s&#10;UEsBAi0AFAAGAAgAAAAhADj9If/WAAAAlAEAAAsAAAAAAAAAAAAAAAAALwEAAF9yZWxzLy5yZWxz&#10;UEsBAi0AFAAGAAgAAAAhAHvf4WCwAQAASAMAAA4AAAAAAAAAAAAAAAAALgIAAGRycy9lMm9Eb2Mu&#10;eG1sUEsBAi0AFAAGAAgAAAAhAE4HVXvgAAAADgEAAA8AAAAAAAAAAAAAAAAACgQAAGRycy9kb3du&#10;cmV2LnhtbFBLBQYAAAAABAAEAPMAAAAXBQAAAAA=&#10;">
              <w10:wrap type="tight" anchorx="page" anchory="page"/>
              <w10:anchorlock/>
            </v:line>
          </w:pict>
        </mc:Fallback>
      </mc:AlternateContent>
    </w:r>
  </w:p>
  <w:p w14:paraId="7F1B2B00" w14:textId="77777777" w:rsidR="00A64E72" w:rsidRDefault="007F6AF3" w:rsidP="00A64E72">
    <w:pPr>
      <w:pStyle w:val="Bildunterschrift"/>
      <w:tabs>
        <w:tab w:val="left" w:pos="1663"/>
        <w:tab w:val="left" w:pos="3883"/>
        <w:tab w:val="left" w:pos="6103"/>
      </w:tabs>
      <w:spacing w:line="240" w:lineRule="atLeast"/>
      <w:ind w:right="-142"/>
      <w:jc w:val="left"/>
      <w:rPr>
        <w:rFonts w:ascii="Arial" w:hAnsi="Arial" w:cs="Arial"/>
      </w:rPr>
    </w:pPr>
    <w:r w:rsidRPr="00BE3F2F">
      <w:rPr>
        <w:rFonts w:ascii="Arial" w:hAnsi="Arial" w:cs="Arial"/>
      </w:rPr>
      <w:t xml:space="preserve">Leica Microsystems GmbH · Ernst-Leitz-Straße 17–37 · D-35578 Wetzlar · </w:t>
    </w:r>
    <w:hyperlink r:id="rId2" w:history="1">
      <w:r w:rsidRPr="00BE3F2F">
        <w:rPr>
          <w:rStyle w:val="Hyperlink"/>
          <w:rFonts w:ascii="Arial" w:hAnsi="Arial" w:cs="Arial"/>
        </w:rPr>
        <w:t>www.leica-microsystems.com</w:t>
      </w:r>
    </w:hyperlink>
  </w:p>
  <w:p w14:paraId="504DAB57" w14:textId="77777777" w:rsidR="007F6AF3" w:rsidRDefault="007F6AF3" w:rsidP="00A64E72">
    <w:pPr>
      <w:pStyle w:val="Bildunterschrift"/>
      <w:tabs>
        <w:tab w:val="left" w:pos="1663"/>
        <w:tab w:val="left" w:pos="3883"/>
        <w:tab w:val="left" w:pos="6103"/>
      </w:tabs>
      <w:spacing w:line="240" w:lineRule="atLeast"/>
      <w:ind w:right="-142"/>
      <w:jc w:val="left"/>
      <w:rPr>
        <w:rFonts w:ascii="Arial" w:hAnsi="Arial" w:cs="Arial"/>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55CE23" w14:textId="41BC173F" w:rsidR="007F6AF3" w:rsidRPr="00BE3F2F" w:rsidRDefault="00AE4269" w:rsidP="007F6AF3">
    <w:pPr>
      <w:pStyle w:val="Bildunterschrift"/>
      <w:tabs>
        <w:tab w:val="left" w:pos="1663"/>
        <w:tab w:val="left" w:pos="3883"/>
        <w:tab w:val="left" w:pos="6103"/>
      </w:tabs>
      <w:spacing w:after="120" w:line="240" w:lineRule="atLeast"/>
      <w:rPr>
        <w:rFonts w:ascii="Arial" w:hAnsi="Arial" w:cs="Arial"/>
      </w:rPr>
    </w:pPr>
    <w:r>
      <w:rPr>
        <w:rFonts w:ascii="Arial" w:hAnsi="Arial" w:cs="Arial"/>
        <w:noProof/>
      </w:rPr>
      <mc:AlternateContent>
        <mc:Choice Requires="wps">
          <w:drawing>
            <wp:anchor distT="0" distB="0" distL="0" distR="0" simplePos="0" relativeHeight="251658252" behindDoc="0" locked="0" layoutInCell="1" allowOverlap="1" wp14:anchorId="308BFC9F" wp14:editId="0955EB49">
              <wp:simplePos x="904875" y="9734550"/>
              <wp:positionH relativeFrom="page">
                <wp:align>center</wp:align>
              </wp:positionH>
              <wp:positionV relativeFrom="page">
                <wp:align>bottom</wp:align>
              </wp:positionV>
              <wp:extent cx="1826260" cy="422910"/>
              <wp:effectExtent l="0" t="0" r="2540" b="0"/>
              <wp:wrapNone/>
              <wp:docPr id="527028182" name="Text Box 1" descr="Confidential - Company Proprietar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826260" cy="422910"/>
                      </a:xfrm>
                      <a:prstGeom prst="rect">
                        <a:avLst/>
                      </a:prstGeom>
                      <a:noFill/>
                      <a:ln>
                        <a:noFill/>
                      </a:ln>
                    </wps:spPr>
                    <wps:txbx>
                      <w:txbxContent>
                        <w:p w14:paraId="12079A87" w14:textId="48BFE384"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308BFC9F" id="_x0000_t202" coordsize="21600,21600" o:spt="202" path="m,l,21600r21600,l21600,xe">
              <v:stroke joinstyle="miter"/>
              <v:path gradientshapeok="t" o:connecttype="rect"/>
            </v:shapetype>
            <v:shape id="Text Box 1" o:spid="_x0000_s1030" type="#_x0000_t202" alt="Confidential - Company Proprietary" style="position:absolute;left:0;text-align:left;margin-left:0;margin-top:0;width:143.8pt;height:33.3pt;z-index:2516582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QBYyDgIAAB0EAAAOAAAAZHJzL2Uyb0RvYy54bWysU01v2zAMvQ/YfxB0X+wYW9AacYqsRYYB&#10;QVsgHXpWZCk2IIsCpcTOfv0oJU66bqdhF5kmKX689zS/GzrDDgp9C7bi00nOmbIS6tbuKv7jZfXp&#10;hjMfhK2FAasqflSe3y0+fpj3rlQFNGBqhYyKWF/2ruJNCK7MMi8b1Qk/AacsBTVgJwL94i6rUfRU&#10;vTNZkeezrAesHYJU3pP34RTki1RfayXDk9ZeBWYqTrOFdGI6t/HMFnNR7lC4ppXnMcQ/TNGJ1lLT&#10;S6kHEQTbY/tHqa6VCB50mEjoMtC6lSrtQNtM83fbbBrhVNqFwPHuApP/f2Xl42HjnpGF4SsMRGAE&#10;pHe+9OSM+wwau/ilSRnFCcLjBTY1BCbjpZtiVswoJCn2uShupwnX7HrboQ/fFHQsGhVHoiWhJQ5r&#10;H6gjpY4psZmFVWtMosbY3xyUGD3ZdcRohWE7sLam5uP4W6iPtBXCiXDv5Kql1mvhw7NAYpimJdWG&#10;Jzq0gb7icLY4awB//s0f8wl4inLWk2IqbknSnJnvlgiJ4hoNHI1tMqa3+Zec4nbf3QPpcEpPwslk&#10;kheDGU2N0L2SnpexEYWEldSu4tvRvA8n6dJ7kGq5TEmkIyfC2m6cjKUjXBHLl+FVoDsDHoiqRxjl&#10;JMp3uJ9y403vlvtA6CdSIrQnIM+IkwYTV+f3EkX+9j9lXV/14hcAAAD//wMAUEsDBBQABgAIAAAA&#10;IQDB/Wmu2wAAAAQBAAAPAAAAZHJzL2Rvd25yZXYueG1sTI/BTsMwEETvSPyDtUjcqNNUmCrEqVAl&#10;TkVIbblw29rbJDReR7HTpn+P4QKXlUYzmnlbribXiTMNofWsYT7LQBAbb1uuNXzsXx+WIEJEtth5&#10;Jg1XCrCqbm9KLKy/8JbOu1iLVMKhQA1NjH0hZTANOQwz3xMn7+gHhzHJoZZ2wEsqd53Ms0xJhy2n&#10;hQZ7WjdkTrvRaXjcxrfxnfeLzym/fm36tVkcN0br+7vp5RlEpCn+heEHP6FDlZgOfmQbRKchPRJ/&#10;b/Ly5ZMCcdCglAJZlfI/fPUNAAD//wMAUEsBAi0AFAAGAAgAAAAhALaDOJL+AAAA4QEAABMAAAAA&#10;AAAAAAAAAAAAAAAAAFtDb250ZW50X1R5cGVzXS54bWxQSwECLQAUAAYACAAAACEAOP0h/9YAAACU&#10;AQAACwAAAAAAAAAAAAAAAAAvAQAAX3JlbHMvLnJlbHNQSwECLQAUAAYACAAAACEA20AWMg4CAAAd&#10;BAAADgAAAAAAAAAAAAAAAAAuAgAAZHJzL2Uyb0RvYy54bWxQSwECLQAUAAYACAAAACEAwf1prtsA&#10;AAAEAQAADwAAAAAAAAAAAAAAAABoBAAAZHJzL2Rvd25yZXYueG1sUEsFBgAAAAAEAAQA8wAAAHAF&#10;AAAAAA==&#10;" filled="f" stroked="f">
              <v:textbox style="mso-fit-shape-to-text:t" inset="0,0,0,15pt">
                <w:txbxContent>
                  <w:p w14:paraId="12079A87" w14:textId="48BFE384" w:rsidR="00AE4269" w:rsidRPr="00AE4269" w:rsidRDefault="00AE4269" w:rsidP="00AE4269">
                    <w:pPr>
                      <w:rPr>
                        <w:rFonts w:ascii="Calibri" w:eastAsia="Calibri" w:hAnsi="Calibri" w:cs="Calibri"/>
                        <w:noProof/>
                        <w:color w:val="D89B2B"/>
                      </w:rPr>
                    </w:pPr>
                    <w:r w:rsidRPr="00AE4269">
                      <w:rPr>
                        <w:rFonts w:ascii="Calibri" w:eastAsia="Calibri" w:hAnsi="Calibri" w:cs="Calibri"/>
                        <w:noProof/>
                        <w:color w:val="D89B2B"/>
                      </w:rPr>
                      <w:t>Confidential - Company Proprietary</w:t>
                    </w:r>
                  </w:p>
                </w:txbxContent>
              </v:textbox>
              <w10:wrap anchorx="page" anchory="page"/>
            </v:shape>
          </w:pict>
        </mc:Fallback>
      </mc:AlternateContent>
    </w:r>
    <w:r w:rsidR="746DAFF9">
      <w:rPr>
        <w:rFonts w:ascii="Arial" w:hAnsi="Arial" w:cs="Arial"/>
      </w:rPr>
      <w:t>Alexander Weis</w:t>
    </w:r>
    <w:r w:rsidR="746DAFF9" w:rsidRPr="00D846AA">
      <w:rPr>
        <w:rFonts w:ascii="Arial" w:hAnsi="Arial" w:cs="Arial"/>
      </w:rPr>
      <w:t>· Tel. +49 6441 29-2</w:t>
    </w:r>
    <w:r w:rsidR="746DAFF9">
      <w:rPr>
        <w:rFonts w:ascii="Arial" w:hAnsi="Arial" w:cs="Arial"/>
      </w:rPr>
      <w:t>550</w:t>
    </w:r>
    <w:r w:rsidR="746DAFF9" w:rsidRPr="00D846AA">
      <w:rPr>
        <w:rFonts w:ascii="Arial" w:hAnsi="Arial" w:cs="Arial"/>
      </w:rPr>
      <w:t>·</w:t>
    </w:r>
    <w:r w:rsidR="746DAFF9" w:rsidRPr="00BE3F2F">
      <w:rPr>
        <w:rFonts w:ascii="Arial" w:hAnsi="Arial" w:cs="Arial"/>
      </w:rPr>
      <w:t xml:space="preserve"> </w:t>
    </w:r>
    <w:hyperlink r:id="rId1">
      <w:r w:rsidR="746DAFF9" w:rsidRPr="746DAFF9">
        <w:rPr>
          <w:rStyle w:val="Hyperlink"/>
          <w:rFonts w:ascii="Arial" w:hAnsi="Arial" w:cs="Arial"/>
        </w:rPr>
        <w:t>corporate.communications@leica-microsystems.com</w:t>
      </w:r>
    </w:hyperlink>
  </w:p>
  <w:p w14:paraId="76D1B65B" w14:textId="5E3B462B" w:rsidR="000D4F55" w:rsidRDefault="006A0F9F" w:rsidP="000D4F55">
    <w:pPr>
      <w:pStyle w:val="Bildunterschrift"/>
      <w:tabs>
        <w:tab w:val="left" w:pos="1663"/>
        <w:tab w:val="left" w:pos="3883"/>
        <w:tab w:val="left" w:pos="6103"/>
      </w:tabs>
      <w:spacing w:line="240" w:lineRule="atLeast"/>
      <w:ind w:right="-142"/>
      <w:jc w:val="left"/>
      <w:rPr>
        <w:rFonts w:ascii="Arial" w:hAnsi="Arial" w:cs="Arial"/>
      </w:rPr>
    </w:pPr>
    <w:r>
      <w:rPr>
        <w:noProof/>
      </w:rPr>
      <mc:AlternateContent>
        <mc:Choice Requires="wps">
          <w:drawing>
            <wp:anchor distT="0" distB="0" distL="114300" distR="114300" simplePos="0" relativeHeight="251658246" behindDoc="0" locked="1" layoutInCell="0" allowOverlap="1" wp14:anchorId="6DBB4C84" wp14:editId="3DF795D1">
              <wp:simplePos x="0" y="0"/>
              <wp:positionH relativeFrom="page">
                <wp:posOffset>900430</wp:posOffset>
              </wp:positionH>
              <wp:positionV relativeFrom="page">
                <wp:posOffset>10043795</wp:posOffset>
              </wp:positionV>
              <wp:extent cx="5875020" cy="0"/>
              <wp:effectExtent l="5080" t="13970" r="6350" b="5080"/>
              <wp:wrapTight wrapText="bothSides">
                <wp:wrapPolygon edited="0">
                  <wp:start x="0" y="-2147483648"/>
                  <wp:lineTo x="626" y="-2147483648"/>
                  <wp:lineTo x="626" y="-2147483648"/>
                  <wp:lineTo x="0" y="-2147483648"/>
                  <wp:lineTo x="0" y="-2147483648"/>
                </wp:wrapPolygon>
              </wp:wrapTight>
              <wp:docPr id="449932060" name="Line 5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87502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14="http://schemas.microsoft.com/office/drawing/2010/main" xmlns:aclsh="http://schemas.microsoft.com/office/drawing/2020/classificationShape" xmlns:a="http://schemas.openxmlformats.org/drawingml/2006/main">
          <w:pict>
            <v:line id="Line 52" style="position:absolute;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o:spid="_x0000_s1026" o:allowincell="f" strokeweight=".25pt" from="70.9pt,790.85pt" to="533.5pt,790.85pt" w14:anchorId="7B6ED1F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3+FgsAEAAEgDAAAOAAAAZHJzL2Uyb0RvYy54bWysU8Fu2zAMvQ/YPwi6L3YyZC2MOD2k7S7d&#10;FqDdBzCSbAuVRYFU4uTvJ6lJVmy3YT4Ikkg+vfdIr+6OoxMHQ2zRt3I+q6UwXqG2vm/lz5fHT7dS&#10;cASvwaE3rTwZlnfrjx9WU2jMAgd02pBIIJ6bKbRyiDE0VcVqMCPwDIPxKdghjRDTkfpKE0wJfXTV&#10;oq6/VBOSDoTKMKfb+7egXBf8rjMq/ug6NlG4ViZusaxU1l1eq/UKmp4gDFadacA/sBjB+vToFeoe&#10;Iog92b+gRqsIGbs4UzhW2HVWmaIhqZnXf6h5HiCYoiWZw+FqE/8/WPX9sPFbytTV0T+HJ1SvLDxu&#10;BvC9KQReTiE1bp6tqqbAzbUkHzhsSeymb6hTDuwjFheOHY0ZMukTx2L26Wq2OUah0uXy9mZZL1JP&#10;1CVWQXMpDMTxq8FR5E0rnfXZB2jg8MQxE4HmkpKvPT5a50ovnRdTKz/Pb5algNFZnYM5janfbRyJ&#10;A+RpKF9RlSLv0wj3XhewwYB+OO8jWPe2T487fzYj68/Dxs0O9WlLF5NSuwrL82jleXh/LtW/f4D1&#10;LwAAAP//AwBQSwMEFAAGAAgAAAAhAE4HVXvgAAAADgEAAA8AAABkcnMvZG93bnJldi54bWxMj0FP&#10;wzAMhe9I/IfISNxYWgTdVJpOtILDDiBtQ9q4ZY1pKxqnNOlW/j3eAcHNz356/l62nGwnjjj41pGC&#10;eBaBQKqcaalW8LZ9vlmA8EGT0Z0jVPCNHpb55UWmU+NOtMbjJtSCQ8inWkETQp9K6asGrfYz1yPx&#10;7cMNVgeWQy3NoE8cbjt5G0WJtLol/tDoHssGq8/NaBUEv9u/hnH1VSTFS4nb4r18kiulrq+mxwcQ&#10;AafwZ4YzPqNDzkwHN5LxomN9FzN64OF+Ec9BnC1RMud+h9+dzDP5v0b+AwAA//8DAFBLAQItABQA&#10;BgAIAAAAIQC2gziS/gAAAOEBAAATAAAAAAAAAAAAAAAAAAAAAABbQ29udGVudF9UeXBlc10ueG1s&#10;UEsBAi0AFAAGAAgAAAAhADj9If/WAAAAlAEAAAsAAAAAAAAAAAAAAAAALwEAAF9yZWxzLy5yZWxz&#10;UEsBAi0AFAAGAAgAAAAhAHvf4WCwAQAASAMAAA4AAAAAAAAAAAAAAAAALgIAAGRycy9lMm9Eb2Mu&#10;eG1sUEsBAi0AFAAGAAgAAAAhAE4HVXvgAAAADgEAAA8AAAAAAAAAAAAAAAAACgQAAGRycy9kb3du&#10;cmV2LnhtbFBLBQYAAAAABAAEAPMAAAAXBQAAAAA=&#10;">
              <w10:wrap type="tight" anchorx="page" anchory="page"/>
              <w10:anchorlock/>
            </v:line>
          </w:pict>
        </mc:Fallback>
      </mc:AlternateContent>
    </w:r>
  </w:p>
  <w:p w14:paraId="664DB040" w14:textId="77777777" w:rsidR="000D4F55" w:rsidRDefault="007F6AF3" w:rsidP="000D4F55">
    <w:pPr>
      <w:pStyle w:val="Bildunterschrift"/>
      <w:tabs>
        <w:tab w:val="left" w:pos="1663"/>
        <w:tab w:val="left" w:pos="3883"/>
        <w:tab w:val="left" w:pos="6103"/>
      </w:tabs>
      <w:spacing w:line="240" w:lineRule="atLeast"/>
      <w:ind w:right="-142"/>
      <w:jc w:val="left"/>
      <w:rPr>
        <w:rFonts w:ascii="Arial" w:hAnsi="Arial" w:cs="Arial"/>
      </w:rPr>
    </w:pPr>
    <w:r w:rsidRPr="00BE3F2F">
      <w:rPr>
        <w:rFonts w:ascii="Arial" w:hAnsi="Arial" w:cs="Arial"/>
      </w:rPr>
      <w:t xml:space="preserve">Leica Microsystems GmbH · Ernst-Leitz-Straße 17–37 · D-35578 Wetzlar · </w:t>
    </w:r>
    <w:hyperlink r:id="rId2" w:history="1">
      <w:r w:rsidRPr="00BE3F2F">
        <w:rPr>
          <w:rStyle w:val="Hyperlink"/>
          <w:rFonts w:ascii="Arial" w:hAnsi="Arial" w:cs="Arial"/>
        </w:rPr>
        <w:t>www.leica-microsystems.com</w:t>
      </w:r>
    </w:hyperlink>
  </w:p>
  <w:p w14:paraId="4D6F84C1" w14:textId="77777777" w:rsidR="007F6AF3" w:rsidRDefault="007F6AF3" w:rsidP="000D4F55">
    <w:pPr>
      <w:pStyle w:val="Bildunterschrift"/>
      <w:tabs>
        <w:tab w:val="left" w:pos="1663"/>
        <w:tab w:val="left" w:pos="3883"/>
        <w:tab w:val="left" w:pos="6103"/>
      </w:tabs>
      <w:spacing w:line="240" w:lineRule="atLeast"/>
      <w:ind w:right="-142"/>
      <w:jc w:val="left"/>
      <w:rPr>
        <w:rFonts w:ascii="Arial" w:hAnsi="Arial"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846DDAA" w14:textId="77777777" w:rsidR="004C5489" w:rsidRDefault="004C5489">
      <w:r>
        <w:separator/>
      </w:r>
    </w:p>
  </w:footnote>
  <w:footnote w:type="continuationSeparator" w:id="0">
    <w:p w14:paraId="1A907DE1" w14:textId="77777777" w:rsidR="004C5489" w:rsidRDefault="004C5489">
      <w:r>
        <w:continuationSeparator/>
      </w:r>
    </w:p>
  </w:footnote>
  <w:footnote w:type="continuationNotice" w:id="1">
    <w:p w14:paraId="2C2FB564" w14:textId="77777777" w:rsidR="004C5489" w:rsidRDefault="004C5489">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50998" w14:textId="77777777" w:rsidR="00C70E46" w:rsidRDefault="00C70E4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AEE895" w14:textId="004E5CCC" w:rsidR="002B5804" w:rsidRDefault="006A0F9F">
    <w:pPr>
      <w:pStyle w:val="Header"/>
    </w:pPr>
    <w:r>
      <w:rPr>
        <w:noProof/>
      </w:rPr>
      <w:drawing>
        <wp:anchor distT="0" distB="0" distL="114300" distR="114300" simplePos="0" relativeHeight="251658250" behindDoc="1" locked="0" layoutInCell="1" allowOverlap="1" wp14:anchorId="190E3992" wp14:editId="123E6FA9">
          <wp:simplePos x="0" y="0"/>
          <wp:positionH relativeFrom="column">
            <wp:posOffset>-10795</wp:posOffset>
          </wp:positionH>
          <wp:positionV relativeFrom="paragraph">
            <wp:posOffset>368300</wp:posOffset>
          </wp:positionV>
          <wp:extent cx="1572895" cy="197485"/>
          <wp:effectExtent l="0" t="0" r="0" b="0"/>
          <wp:wrapTight wrapText="bothSides">
            <wp:wrapPolygon edited="0">
              <wp:start x="0" y="0"/>
              <wp:lineTo x="0" y="18752"/>
              <wp:lineTo x="21452" y="18752"/>
              <wp:lineTo x="21452" y="0"/>
              <wp:lineTo x="0" y="0"/>
            </wp:wrapPolygon>
          </wp:wrapTight>
          <wp:docPr id="2146501309" name="Bild 53" descr="D:\Users\Alexander Weis\Desktop\Temp\Claim_larg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 53" descr="D:\Users\Alexander Weis\Desktop\Temp\Claim_large.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72895" cy="19748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51" behindDoc="0" locked="0" layoutInCell="1" allowOverlap="1" wp14:anchorId="51C3471E" wp14:editId="4E5B95CA">
              <wp:simplePos x="0" y="0"/>
              <wp:positionH relativeFrom="column">
                <wp:posOffset>-684530</wp:posOffset>
              </wp:positionH>
              <wp:positionV relativeFrom="paragraph">
                <wp:posOffset>-205740</wp:posOffset>
              </wp:positionV>
              <wp:extent cx="190500" cy="1798320"/>
              <wp:effectExtent l="0" t="0" r="0" b="0"/>
              <wp:wrapNone/>
              <wp:docPr id="1659379204" name="Rectangle 5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90500" cy="1798320"/>
                      </a:xfrm>
                      <a:prstGeom prst="rect">
                        <a:avLst/>
                      </a:prstGeom>
                      <a:solidFill>
                        <a:srgbClr val="ED1B2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v:rect id="Rectangle 54" style="position:absolute;margin-left:-53.9pt;margin-top:-16.2pt;width:15pt;height:141.6pt;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fillcolor="#ed1b2f" stroked="f" w14:anchorId="5C6AB3EC"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G6bD6wEAALUDAAAOAAAAZHJzL2Uyb0RvYy54bWysU8tu2zAQvBfoPxC815Jcp4kFy0Fq10WB&#10;9AEk/QCaoiSiFJdd0pbdr8+SchyjuRW9EFzucrgzO1zcHnrD9gq9BlvxYpJzpqyEWtu24j8fN+9u&#10;OPNB2FoYsKriR+X57fLtm8XgSjWFDkytkBGI9eXgKt6F4Mos87JTvfATcMpSsgHsRaAQ26xGMRB6&#10;b7Jpnn/IBsDaIUjlPZ2uxyRfJvymUTJ8bxqvAjMVp95CWjGt27hmy4UoWxSu0/LUhviHLnqhLT16&#10;hlqLINgO9SuoXksED02YSOgzaBotVeJAbIr8LzYPnXAqcSFxvDvL5P8frPy2f3A/MLbu3T3IX55Z&#10;WHXCtuoOEYZOiZqeK6JQ2eB8eb4QA09X2Xb4CjWNVuwCJA0ODfYRkNixQ5L6eJZaHQKTdFjM86uc&#10;BiIpVVzPb95P0ywyUT7fdujDZwU9i5uKI40yoYv9vQ+xG1E+l6Tuweh6o41JAbbblUG2FzT2T+vi&#10;43STCBDJyzJjY7GFeG1EjCeJZmQWTeTLLdRHYokweoe8TpsO8A9nA/mm4v73TqDizHyxpNS8mM2i&#10;0VIwu7omXgwvM9vLjLCSoCoeOBu3qzCac+dQtx29VCTSFu5I3UYn4i9dnZolbyQ9Tj6O5ruMU9XL&#10;b1s+AQAA//8DAFBLAwQUAAYACAAAACEA6Rlx2OEAAAAMAQAADwAAAGRycy9kb3ducmV2LnhtbEyP&#10;QU+DQBCF7yb+h82YeKO7pSoNZWlMExMTvdga0+MAI6DsLmEXiv56p6d6m3nz8t432XY2nZho8K2z&#10;GpYLBYJs6arW1hreD0/RGoQPaCvsnCUNP+Rhm19fZZhW7mTfaNqHWnCI9SlqaELoUyl92ZBBv3A9&#10;Wb59usFg4HWoZTXgicNNJ2OlHqTB1nJDgz3tGiq/96PRkKgjymL8WH2FCV92z4fS/LpXrW9v5scN&#10;iEBzuJjhjM/okDNT4UZbedFpiJYqYfbA0yq+A8GWKDkrhYb4Xq1B5pn8/0T+BwAA//8DAFBLAQIt&#10;ABQABgAIAAAAIQC2gziS/gAAAOEBAAATAAAAAAAAAAAAAAAAAAAAAABbQ29udGVudF9UeXBlc10u&#10;eG1sUEsBAi0AFAAGAAgAAAAhADj9If/WAAAAlAEAAAsAAAAAAAAAAAAAAAAALwEAAF9yZWxzLy5y&#10;ZWxzUEsBAi0AFAAGAAgAAAAhAOIbpsPrAQAAtQMAAA4AAAAAAAAAAAAAAAAALgIAAGRycy9lMm9E&#10;b2MueG1sUEsBAi0AFAAGAAgAAAAhAOkZcdjhAAAADAEAAA8AAAAAAAAAAAAAAAAARQQAAGRycy9k&#10;b3ducmV2LnhtbFBLBQYAAAAABAAEAPMAAABTBQAAAAA=&#10;"/>
          </w:pict>
        </mc:Fallback>
      </mc:AlternateContent>
    </w:r>
    <w:r>
      <w:rPr>
        <w:noProof/>
      </w:rPr>
      <w:drawing>
        <wp:anchor distT="0" distB="0" distL="114300" distR="114300" simplePos="0" relativeHeight="251658245" behindDoc="1" locked="0" layoutInCell="0" allowOverlap="1" wp14:anchorId="4B8C22C3" wp14:editId="5C7C28CD">
          <wp:simplePos x="0" y="0"/>
          <wp:positionH relativeFrom="column">
            <wp:posOffset>4965065</wp:posOffset>
          </wp:positionH>
          <wp:positionV relativeFrom="paragraph">
            <wp:posOffset>122555</wp:posOffset>
          </wp:positionV>
          <wp:extent cx="1004570" cy="681990"/>
          <wp:effectExtent l="0" t="0" r="0" b="0"/>
          <wp:wrapNone/>
          <wp:docPr id="92092648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004570" cy="68199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43" behindDoc="0" locked="1" layoutInCell="0" allowOverlap="1" wp14:anchorId="5A1E7D03" wp14:editId="4C2AAB6E">
              <wp:simplePos x="0" y="0"/>
              <wp:positionH relativeFrom="page">
                <wp:posOffset>900430</wp:posOffset>
              </wp:positionH>
              <wp:positionV relativeFrom="page">
                <wp:posOffset>2042795</wp:posOffset>
              </wp:positionV>
              <wp:extent cx="5939790" cy="0"/>
              <wp:effectExtent l="5080" t="13970" r="8255" b="5080"/>
              <wp:wrapTight wrapText="bothSides">
                <wp:wrapPolygon edited="0">
                  <wp:start x="0" y="-2147483648"/>
                  <wp:lineTo x="626" y="-2147483648"/>
                  <wp:lineTo x="626" y="-2147483648"/>
                  <wp:lineTo x="0" y="-2147483648"/>
                  <wp:lineTo x="0" y="-2147483648"/>
                </wp:wrapPolygon>
              </wp:wrapTight>
              <wp:docPr id="1679050421" name="Line 43"/>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3979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v:line id="Line 43" style="position:absolute;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o:spid="_x0000_s1026" o:allowincell="f" strokeweight=".25pt" from="70.9pt,160.85pt" to="538.6pt,160.85pt" w14:anchorId="683E57ED"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c8HsAEAAEgDAAAOAAAAZHJzL2Uyb0RvYy54bWysU8Fu2zAMvQ/YPwi6L05adF2MOD2k6y7d&#10;FqDdBzCSbAuVRYFUYufvJ6lJVmy3oT4Ikkg+vfdIr+6mwYmDIbboG7mYzaUwXqG2vmvkr+eHT1+k&#10;4Aheg0NvGnk0LO/WHz+sxlCbK+zRaUMigXiux9DIPsZQVxWr3gzAMwzGp2CLNEBMR+oqTTAm9MFV&#10;V/P552pE0oFQGeZ0e/8alOuC37ZGxZ9tyyYK18jELZaVyrrLa7VeQd0RhN6qEw34DxYDWJ8evUDd&#10;QwSxJ/sP1GAVIWMbZwqHCtvWKlM0JDWL+V9qnnoIpmhJ5nC42MTvB6t+HDZ+S5m6mvxTeET1wsLj&#10;pgffmULg+RhS4xbZqmoMXF9K8oHDlsRu/I465cA+YnFhamnIkEmfmIrZx4vZZopCpcub5fXydpl6&#10;os6xCupzYSCO3wwOIm8a6azPPkANh0eOmQjU55R87fHBOld66bwYG3m9uL0pBYzO6hzMaUzdbuNI&#10;HCBPQ/mKqhR5m0a497qA9Qb019M+gnWv+/S48yczsv48bFzvUB+3dDYptauwPI1Wnoe351L95wdY&#10;/wYAAP//AwBQSwMEFAAGAAgAAAAhAFzqlbfgAAAADAEAAA8AAABkcnMvZG93bnJldi54bWxMj0FL&#10;w0AQhe+C/2EZwZvdJEojMZtigh56UGgrqLdtdkyC2dmYnbTx37sFQY9v3uO9b/LVbHtxwNF3jhTE&#10;iwgEUu1MR42Cl93j1S0Iz5qM7h2hgm/0sCrOz3KdGXekDR623IhQQj7TClrmIZPS1y1a7RduQAre&#10;hxut5iDHRppRH0O57WUSRUtpdUdhodUDVi3Wn9vJKmD/+vbM0/qrXJZPFe7K9+pBrpW6vJjv70Aw&#10;zvwXhhN+QIciMO3dRMaLPuibOKCzguskTkGcElGaJiD2vydZ5PL/E8UPAAAA//8DAFBLAQItABQA&#10;BgAIAAAAIQC2gziS/gAAAOEBAAATAAAAAAAAAAAAAAAAAAAAAABbQ29udGVudF9UeXBlc10ueG1s&#10;UEsBAi0AFAAGAAgAAAAhADj9If/WAAAAlAEAAAsAAAAAAAAAAAAAAAAALwEAAF9yZWxzLy5yZWxz&#10;UEsBAi0AFAAGAAgAAAAhAJc9zwewAQAASAMAAA4AAAAAAAAAAAAAAAAALgIAAGRycy9lMm9Eb2Mu&#10;eG1sUEsBAi0AFAAGAAgAAAAhAFzqlbfgAAAADAEAAA8AAAAAAAAAAAAAAAAACgQAAGRycy9kb3du&#10;cmV2LnhtbFBLBQYAAAAABAAEAPMAAAAXBQAAAAA=&#10;">
              <w10:wrap type="tight" anchorx="page" anchory="page"/>
              <w10:anchorlock/>
            </v:line>
          </w:pict>
        </mc:Fallback>
      </mc:AlternateContent>
    </w:r>
    <w:r>
      <w:rPr>
        <w:noProof/>
      </w:rPr>
      <mc:AlternateContent>
        <mc:Choice Requires="wps">
          <w:drawing>
            <wp:anchor distT="0" distB="0" distL="114300" distR="114300" simplePos="0" relativeHeight="251658242" behindDoc="0" locked="1" layoutInCell="0" allowOverlap="1" wp14:anchorId="5EAEC4B0" wp14:editId="0CCBB1C6">
              <wp:simplePos x="0" y="0"/>
              <wp:positionH relativeFrom="page">
                <wp:posOffset>900430</wp:posOffset>
              </wp:positionH>
              <wp:positionV relativeFrom="page">
                <wp:posOffset>1718310</wp:posOffset>
              </wp:positionV>
              <wp:extent cx="4572000" cy="288290"/>
              <wp:effectExtent l="0" t="3810" r="4445" b="3175"/>
              <wp:wrapTight wrapText="bothSides">
                <wp:wrapPolygon edited="0">
                  <wp:start x="0" y="0"/>
                  <wp:lineTo x="21600" y="0"/>
                  <wp:lineTo x="21600" y="21600"/>
                  <wp:lineTo x="0" y="21600"/>
                  <wp:lineTo x="0" y="0"/>
                </wp:wrapPolygon>
              </wp:wrapTight>
              <wp:docPr id="195485886" name="Text Box 4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0" cy="288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5735B17" w14:textId="77777777" w:rsidR="0007264E" w:rsidRPr="00602F37" w:rsidRDefault="00FC703C" w:rsidP="00FC703C">
                          <w:pPr>
                            <w:pStyle w:val="FliesstextProspekt"/>
                            <w:jc w:val="left"/>
                          </w:pPr>
                          <w:r>
                            <w:rPr>
                              <w:rFonts w:ascii="Arial" w:hAnsi="Arial" w:cs="Arial"/>
                              <w:caps/>
                              <w:spacing w:val="16"/>
                              <w:sz w:val="32"/>
                              <w:szCs w:val="32"/>
                            </w:rPr>
                            <w:t>PRESS RELEASE / PRESSEINFORMATION</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EAEC4B0" id="_x0000_t202" coordsize="21600,21600" o:spt="202" path="m,l,21600r21600,l21600,xe">
              <v:stroke joinstyle="miter"/>
              <v:path gradientshapeok="t" o:connecttype="rect"/>
            </v:shapetype>
            <v:shape id="Text Box 42" o:spid="_x0000_s1026" type="#_x0000_t202" style="position:absolute;left:0;text-align:left;margin-left:70.9pt;margin-top:135.3pt;width:5in;height:22.7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m44c1QEAAJEDAAAOAAAAZHJzL2Uyb0RvYy54bWysU9uO0zAQfUfiHyy/07QVlxI1XS27WoS0&#10;sEgLH+A4dmOReMyM26R8PWOn6XJ5Q7xYk5nx8TlnJturse/E0SA58JVcLZZSGK+hcX5fya9f7l5s&#10;pKCofKM68KaSJ0Pyavf82XYIpVlDC11jUDCIp3IIlWxjDGVRkG5Nr2gBwXguWsBeRf7EfdGgGhi9&#10;74r1cvm6GACbgKANEWdvp6LcZXxrjY4P1pKJoqskc4v5xHzW6Sx2W1XuUYXW6TMN9Q8seuU8P3qB&#10;ulVRiQO6v6B6pxEIbFxo6Auw1mmTNbCa1fIPNY+tCiZrYXMoXGyi/werPx0fw2cUcXwHIw8wi6Bw&#10;D/obCQ83rfJ7c40IQ2tUww+vkmXFEKg8X01WU0kJpB4+QsNDVocIGWi02CdXWKdgdB7A6WK6GaPQ&#10;nHz56g0Pkkuaa+vNZv02T6VQ5Xw7IMX3BnqRgkoiDzWjq+M9xcRGlXNLeszDneu6PNjO/5bgxpTJ&#10;7BPhiXoc65G7k4oamhPrQJj2hPeagxbwhxQD70gl6ftBoZGi++DZi7RQc4BzUM+B8pqvVjJKMYU3&#10;cVq8Q0C3bxl5ctvDNftlXZbyxOLMk+eeFZ53NC3Wr9+56+lP2v0EAAD//wMAUEsDBBQABgAIAAAA&#10;IQAeUSg23wAAAAsBAAAPAAAAZHJzL2Rvd25yZXYueG1sTI/BTsMwEETvSPyDtUjcqJ2CTAlxqgrB&#10;CQmRhgNHJ94mVuN1iN02/D3uiR5nZzTztljPbmBHnIL1pCBbCGBIrTeWOgVf9dvdCliImowePKGC&#10;XwywLq+vCp0bf6IKj9vYsVRCIdcK+hjHnPPQ9uh0WPgRKXk7Pzkdk5w6biZ9SuVu4EshJHfaUlro&#10;9YgvPbb77cEp2HxT9Wp/PprPalfZun4S9C73St3ezJtnYBHn+B+GM35ChzIxNf5AJrAh6YcsoUcF&#10;y0chgaXESp4vjYL7TArgZcEvfyj/AAAA//8DAFBLAQItABQABgAIAAAAIQC2gziS/gAAAOEBAAAT&#10;AAAAAAAAAAAAAAAAAAAAAABbQ29udGVudF9UeXBlc10ueG1sUEsBAi0AFAAGAAgAAAAhADj9If/W&#10;AAAAlAEAAAsAAAAAAAAAAAAAAAAALwEAAF9yZWxzLy5yZWxzUEsBAi0AFAAGAAgAAAAhAKGbjhzV&#10;AQAAkQMAAA4AAAAAAAAAAAAAAAAALgIAAGRycy9lMm9Eb2MueG1sUEsBAi0AFAAGAAgAAAAhAB5R&#10;KDbfAAAACwEAAA8AAAAAAAAAAAAAAAAALwQAAGRycy9kb3ducmV2LnhtbFBLBQYAAAAABAAEAPMA&#10;AAA7BQAAAAA=&#10;" o:allowincell="f" filled="f" stroked="f">
              <v:textbox inset="0,0,0,0">
                <w:txbxContent>
                  <w:p w14:paraId="45735B17" w14:textId="77777777" w:rsidR="0007264E" w:rsidRPr="00602F37" w:rsidRDefault="00FC703C" w:rsidP="00FC703C">
                    <w:pPr>
                      <w:pStyle w:val="FliesstextProspekt"/>
                      <w:jc w:val="left"/>
                    </w:pPr>
                    <w:r>
                      <w:rPr>
                        <w:rFonts w:ascii="Arial" w:hAnsi="Arial" w:cs="Arial"/>
                        <w:caps/>
                        <w:spacing w:val="16"/>
                        <w:sz w:val="32"/>
                        <w:szCs w:val="32"/>
                      </w:rPr>
                      <w:t>PRESS RELEASE / PRESSEINFORMATION</w:t>
                    </w:r>
                  </w:p>
                </w:txbxContent>
              </v:textbox>
              <w10:wrap type="tight" anchorx="page" anchory="page"/>
              <w10:anchorlock/>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ADD2DC" w14:textId="7F6CF246" w:rsidR="002B5804" w:rsidRDefault="006A0F9F">
    <w:pPr>
      <w:pStyle w:val="Header"/>
    </w:pPr>
    <w:r>
      <w:rPr>
        <w:noProof/>
      </w:rPr>
      <w:drawing>
        <wp:anchor distT="0" distB="0" distL="114300" distR="114300" simplePos="0" relativeHeight="251658248" behindDoc="1" locked="0" layoutInCell="1" allowOverlap="1" wp14:anchorId="68139733" wp14:editId="7DF6C83E">
          <wp:simplePos x="0" y="0"/>
          <wp:positionH relativeFrom="column">
            <wp:posOffset>-10795</wp:posOffset>
          </wp:positionH>
          <wp:positionV relativeFrom="paragraph">
            <wp:posOffset>339725</wp:posOffset>
          </wp:positionV>
          <wp:extent cx="1572895" cy="197485"/>
          <wp:effectExtent l="0" t="0" r="0" b="0"/>
          <wp:wrapTight wrapText="bothSides">
            <wp:wrapPolygon edited="0">
              <wp:start x="0" y="0"/>
              <wp:lineTo x="0" y="18752"/>
              <wp:lineTo x="21452" y="18752"/>
              <wp:lineTo x="21452" y="0"/>
              <wp:lineTo x="0" y="0"/>
            </wp:wrapPolygon>
          </wp:wrapTight>
          <wp:docPr id="2040272183" name="Bild 53" descr="D:\Users\Alexander Weis\Desktop\Temp\Claim_large.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d 53" descr="D:\Users\Alexander Weis\Desktop\Temp\Claim_large.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572895" cy="19748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49" behindDoc="0" locked="0" layoutInCell="1" allowOverlap="1" wp14:anchorId="529C7158" wp14:editId="6CF26B59">
              <wp:simplePos x="0" y="0"/>
              <wp:positionH relativeFrom="column">
                <wp:posOffset>-684530</wp:posOffset>
              </wp:positionH>
              <wp:positionV relativeFrom="paragraph">
                <wp:posOffset>-234315</wp:posOffset>
              </wp:positionV>
              <wp:extent cx="190500" cy="1798320"/>
              <wp:effectExtent l="0" t="0" r="0" b="0"/>
              <wp:wrapNone/>
              <wp:docPr id="5" name="Rectangle 5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90500" cy="1798320"/>
                      </a:xfrm>
                      <a:prstGeom prst="rect">
                        <a:avLst/>
                      </a:prstGeom>
                      <a:solidFill>
                        <a:srgbClr val="ED1B2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v:rect id="Rectangle 54" style="position:absolute;margin-left:-53.9pt;margin-top:-18.45pt;width:15pt;height:141.6pt;z-index:25165824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6" fillcolor="#ed1b2f" stroked="f" w14:anchorId="0956F19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G6bD6wEAALUDAAAOAAAAZHJzL2Uyb0RvYy54bWysU8tu2zAQvBfoPxC815Jcp4kFy0Fq10WB&#10;9AEk/QCaoiSiFJdd0pbdr8+SchyjuRW9EFzucrgzO1zcHnrD9gq9BlvxYpJzpqyEWtu24j8fN+9u&#10;OPNB2FoYsKriR+X57fLtm8XgSjWFDkytkBGI9eXgKt6F4Mos87JTvfATcMpSsgHsRaAQ26xGMRB6&#10;b7Jpnn/IBsDaIUjlPZ2uxyRfJvymUTJ8bxqvAjMVp95CWjGt27hmy4UoWxSu0/LUhviHLnqhLT16&#10;hlqLINgO9SuoXksED02YSOgzaBotVeJAbIr8LzYPnXAqcSFxvDvL5P8frPy2f3A/MLbu3T3IX55Z&#10;WHXCtuoOEYZOiZqeK6JQ2eB8eb4QA09X2Xb4CjWNVuwCJA0ODfYRkNixQ5L6eJZaHQKTdFjM86uc&#10;BiIpVVzPb95P0ywyUT7fdujDZwU9i5uKI40yoYv9vQ+xG1E+l6Tuweh6o41JAbbblUG2FzT2T+vi&#10;43STCBDJyzJjY7GFeG1EjCeJZmQWTeTLLdRHYokweoe8TpsO8A9nA/mm4v73TqDizHyxpNS8mM2i&#10;0VIwu7omXgwvM9vLjLCSoCoeOBu3qzCac+dQtx29VCTSFu5I3UYn4i9dnZolbyQ9Tj6O5ruMU9XL&#10;b1s+AQAA//8DAFBLAwQUAAYACAAAACEAG43KAOEAAAAMAQAADwAAAGRycy9kb3ducmV2LnhtbEyP&#10;QU+DQBCF7yb+h82YeKNLiwFFlsY0MTHRi60xHgd2BJTdJexC0V/v9FRvM29e3vum2C6mFzONvnNW&#10;wXoVgyBbO93ZRsHb4TG6BeEDWo29s6Tghzxsy8uLAnPtjvaV5n1oBIdYn6OCNoQhl9LXLRn0KzeQ&#10;5dunGw0GXsdG6hGPHG56uYnjVBrsLDe0ONCupfp7PxkFWfyBsprek68w4/Pu6VCbX/ei1PXV8nAP&#10;ItASzmY44TM6lMxUuclqL3oF0TrOmD3wlKR3INgSZSelUrC5SROQZSH/P1H+AQAA//8DAFBLAQIt&#10;ABQABgAIAAAAIQC2gziS/gAAAOEBAAATAAAAAAAAAAAAAAAAAAAAAABbQ29udGVudF9UeXBlc10u&#10;eG1sUEsBAi0AFAAGAAgAAAAhADj9If/WAAAAlAEAAAsAAAAAAAAAAAAAAAAALwEAAF9yZWxzLy5y&#10;ZWxzUEsBAi0AFAAGAAgAAAAhAOIbpsPrAQAAtQMAAA4AAAAAAAAAAAAAAAAALgIAAGRycy9lMm9E&#10;b2MueG1sUEsBAi0AFAAGAAgAAAAhABuNygDhAAAADAEAAA8AAAAAAAAAAAAAAAAARQQAAGRycy9k&#10;b3ducmV2LnhtbFBLBQYAAAAABAAEAPMAAABTBQAAAAA=&#10;"/>
          </w:pict>
        </mc:Fallback>
      </mc:AlternateContent>
    </w:r>
    <w:r>
      <w:rPr>
        <w:noProof/>
      </w:rPr>
      <w:drawing>
        <wp:anchor distT="0" distB="0" distL="114300" distR="114300" simplePos="0" relativeHeight="251658244" behindDoc="1" locked="0" layoutInCell="0" allowOverlap="1" wp14:anchorId="56B5136F" wp14:editId="35143B86">
          <wp:simplePos x="0" y="0"/>
          <wp:positionH relativeFrom="column">
            <wp:posOffset>4965700</wp:posOffset>
          </wp:positionH>
          <wp:positionV relativeFrom="paragraph">
            <wp:posOffset>121285</wp:posOffset>
          </wp:positionV>
          <wp:extent cx="1004570" cy="681990"/>
          <wp:effectExtent l="0" t="0" r="0" b="0"/>
          <wp:wrapNone/>
          <wp:docPr id="21299146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004570" cy="681990"/>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41" behindDoc="0" locked="1" layoutInCell="0" allowOverlap="1" wp14:anchorId="7BB77AB0" wp14:editId="10CEE96E">
              <wp:simplePos x="0" y="0"/>
              <wp:positionH relativeFrom="page">
                <wp:posOffset>900430</wp:posOffset>
              </wp:positionH>
              <wp:positionV relativeFrom="page">
                <wp:posOffset>2014220</wp:posOffset>
              </wp:positionV>
              <wp:extent cx="5939790" cy="0"/>
              <wp:effectExtent l="5080" t="13970" r="8255" b="5080"/>
              <wp:wrapTight wrapText="bothSides">
                <wp:wrapPolygon edited="0">
                  <wp:start x="0" y="-2147483648"/>
                  <wp:lineTo x="626" y="-2147483648"/>
                  <wp:lineTo x="626" y="-2147483648"/>
                  <wp:lineTo x="0" y="-2147483648"/>
                  <wp:lineTo x="0" y="-2147483648"/>
                </wp:wrapPolygon>
              </wp:wrapTight>
              <wp:docPr id="1436487860" name="Line 3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39790" cy="0"/>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14="http://schemas.microsoft.com/office/drawing/2010/main" xmlns:pic="http://schemas.openxmlformats.org/drawingml/2006/picture" xmlns:a="http://schemas.openxmlformats.org/drawingml/2006/main">
          <w:pict>
            <v:line id="Line 30" style="position:absolute;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 o:spid="_x0000_s1026" o:allowincell="f" strokeweight=".25pt" from="70.9pt,158.6pt" to="538.6pt,158.6pt" w14:anchorId="323DF84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Pc8HsAEAAEgDAAAOAAAAZHJzL2Uyb0RvYy54bWysU8Fu2zAMvQ/YPwi6L05adF2MOD2k6y7d&#10;FqDdBzCSbAuVRYFUYufvJ6lJVmy3oT4Ikkg+vfdIr+6mwYmDIbboG7mYzaUwXqG2vmvkr+eHT1+k&#10;4Aheg0NvGnk0LO/WHz+sxlCbK+zRaUMigXiux9DIPsZQVxWr3gzAMwzGp2CLNEBMR+oqTTAm9MFV&#10;V/P552pE0oFQGeZ0e/8alOuC37ZGxZ9tyyYK18jELZaVyrrLa7VeQd0RhN6qEw34DxYDWJ8evUDd&#10;QwSxJ/sP1GAVIWMbZwqHCtvWKlM0JDWL+V9qnnoIpmhJ5nC42MTvB6t+HDZ+S5m6mvxTeET1wsLj&#10;pgffmULg+RhS4xbZqmoMXF9K8oHDlsRu/I465cA+YnFhamnIkEmfmIrZx4vZZopCpcub5fXydpl6&#10;os6xCupzYSCO3wwOIm8a6azPPkANh0eOmQjU55R87fHBOld66bwYG3m9uL0pBYzO6hzMaUzdbuNI&#10;HCBPQ/mKqhR5m0a497qA9Qb019M+gnWv+/S48yczsv48bFzvUB+3dDYptauwPI1Wnoe351L95wdY&#10;/wYAAP//AwBQSwMEFAAGAAgAAAAhAEb34fbfAAAADAEAAA8AAABkcnMvZG93bnJldi54bWxMj0FL&#10;w0AQhe+C/2EZwZvdpEpbYjbFBD30oNBWqN622TEJZmdjdtLGf+8GBL3Nm3m8+V66Hm0rTtj7xpGC&#10;eBaBQCqdaahS8Lp/ulmB8KzJ6NYRKvhGD+vs8iLViXFn2uJpx5UIIeQTraBm7hIpfVmj1X7mOqRw&#10;+3C91RxkX0nT63MIt62cR9FCWt1Q+FDrDosay8/dYBWwP7y98LD5yhf5c4H7/L14lBulrq/Gh3sQ&#10;jCP/mWHCD+iQBaajG8h40QZ9Fwd0VnAbL+cgJke0nKbj70pmqfxfIvsBAAD//wMAUEsBAi0AFAAG&#10;AAgAAAAhALaDOJL+AAAA4QEAABMAAAAAAAAAAAAAAAAAAAAAAFtDb250ZW50X1R5cGVzXS54bWxQ&#10;SwECLQAUAAYACAAAACEAOP0h/9YAAACUAQAACwAAAAAAAAAAAAAAAAAvAQAAX3JlbHMvLnJlbHNQ&#10;SwECLQAUAAYACAAAACEAlz3PB7ABAABIAwAADgAAAAAAAAAAAAAAAAAuAgAAZHJzL2Uyb0RvYy54&#10;bWxQSwECLQAUAAYACAAAACEARvfh9t8AAAAMAQAADwAAAAAAAAAAAAAAAAAKBAAAZHJzL2Rvd25y&#10;ZXYueG1sUEsFBgAAAAAEAAQA8wAAABYFAAAAAA==&#10;">
              <w10:wrap type="tight" anchorx="page" anchory="page"/>
              <w10:anchorlock/>
            </v:line>
          </w:pict>
        </mc:Fallback>
      </mc:AlternateContent>
    </w:r>
    <w:r>
      <w:rPr>
        <w:noProof/>
      </w:rPr>
      <mc:AlternateContent>
        <mc:Choice Requires="wps">
          <w:drawing>
            <wp:anchor distT="0" distB="0" distL="114300" distR="114300" simplePos="0" relativeHeight="251658240" behindDoc="0" locked="1" layoutInCell="0" allowOverlap="1" wp14:anchorId="48EAAB52" wp14:editId="34B2F6B1">
              <wp:simplePos x="0" y="0"/>
              <wp:positionH relativeFrom="page">
                <wp:posOffset>900430</wp:posOffset>
              </wp:positionH>
              <wp:positionV relativeFrom="page">
                <wp:posOffset>1689735</wp:posOffset>
              </wp:positionV>
              <wp:extent cx="4572000" cy="288290"/>
              <wp:effectExtent l="0" t="3810" r="4445" b="3175"/>
              <wp:wrapTight wrapText="bothSides">
                <wp:wrapPolygon edited="0">
                  <wp:start x="0" y="0"/>
                  <wp:lineTo x="21600" y="0"/>
                  <wp:lineTo x="21600" y="21600"/>
                  <wp:lineTo x="0" y="21600"/>
                  <wp:lineTo x="0" y="0"/>
                </wp:wrapPolygon>
              </wp:wrapTight>
              <wp:docPr id="982773216"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2000" cy="288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F56B40" w14:textId="77777777" w:rsidR="002B5804" w:rsidRPr="00602F37" w:rsidRDefault="00FB3348" w:rsidP="00D42445">
                          <w:pPr>
                            <w:pStyle w:val="FliesstextProspekt"/>
                            <w:jc w:val="left"/>
                          </w:pPr>
                          <w:r>
                            <w:rPr>
                              <w:rFonts w:ascii="Arial" w:hAnsi="Arial" w:cs="Arial"/>
                              <w:caps/>
                              <w:spacing w:val="16"/>
                              <w:sz w:val="32"/>
                              <w:szCs w:val="32"/>
                            </w:rPr>
                            <w:t>PRESS RELEASE / PRESSEINFORMATION</w:t>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48EAAB52" id="_x0000_t202" coordsize="21600,21600" o:spt="202" path="m,l,21600r21600,l21600,xe">
              <v:stroke joinstyle="miter"/>
              <v:path gradientshapeok="t" o:connecttype="rect"/>
            </v:shapetype>
            <v:shape id="Text Box 12" o:spid="_x0000_s1029" type="#_x0000_t202" style="position:absolute;left:0;text-align:left;margin-left:70.9pt;margin-top:133.05pt;width:5in;height:22.7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KMq12AEAAJgDAAAOAAAAZHJzL2Uyb0RvYy54bWysU9uO0zAQfUfiHyy/07TlVqKmq2VXi5CW&#10;i7TwAY5jJxaJx8y4TcrXM3baLpc3xIs1GdvH5zLZXk1DLw4GyYGv5GqxlMJ4DY3zbSW/frl7tpGC&#10;ovKN6sGbSh4Nyavd0yfbMZRmDR30jUHBIJ7KMVSyizGURUG6M4OiBQTjedMCDiryJ7ZFg2pk9KEv&#10;1svlq2IEbAKCNkTcvZ035S7jW2t0/GQtmSj6SjK3mFfMa53WYrdVZYsqdE6faKh/YDEo5/nRC9St&#10;ikrs0f0FNTiNQGDjQsNQgLVOm6yB1ayWf6h56FQwWQubQ+FiE/0/WP3x8BA+o4jTW5g4wCyCwj3o&#10;byQ83HTKt+YaEcbOqIYfXiXLijFQebqarKaSEkg9foCGQ1b7CBlosjgkV1inYHQO4Hgx3UxRaG6+&#10;ePmag+QtzXvrzWb9JqdSqPJ8OyDFdwYGkYpKIoea0dXhnmJio8rzkfSYhzvX9znY3v/W4IOpk9kn&#10;wjP1ONWTcE0lnydpSUwNzZHlIMzjwuPNRQf4Q4qRR6WS9H2v0EjRv/dsSZqrc4Hnoj4Xymu+Wsko&#10;xVzexHn+9gFd2zHybLqHa7bNuqzokcWJLsefhZ5GNc3Xr9/51OMPtfsJAAD//wMAUEsDBBQABgAI&#10;AAAAIQCPGI0I3wAAAAsBAAAPAAAAZHJzL2Rvd25yZXYueG1sTI/BTsMwEETvSPyDtUjcqOMCVglx&#10;qgrBCQmRhgNHJ94mVuN1iN02/D3uqRxnZzTztljPbmBHnIL1pEAsMmBIrTeWOgVf9dvdCliImowe&#10;PKGCXwywLq+vCp0bf6IKj9vYsVRCIdcK+hjHnPPQ9uh0WPgRKXk7Pzkdk5w6biZ9SuVu4Mssk9xp&#10;S2mh1yO+9NjutwenYPNN1av9+Wg+q11l6/opo3e5V+r2Zt48A4s4x0sYzvgJHcrE1PgDmcCGpB9E&#10;Qo8KllIKYCmxkudLo+BeiEfgZcH//1D+AQAA//8DAFBLAQItABQABgAIAAAAIQC2gziS/gAAAOEB&#10;AAATAAAAAAAAAAAAAAAAAAAAAABbQ29udGVudF9UeXBlc10ueG1sUEsBAi0AFAAGAAgAAAAhADj9&#10;If/WAAAAlAEAAAsAAAAAAAAAAAAAAAAALwEAAF9yZWxzLy5yZWxzUEsBAi0AFAAGAAgAAAAhAEUo&#10;yrXYAQAAmAMAAA4AAAAAAAAAAAAAAAAALgIAAGRycy9lMm9Eb2MueG1sUEsBAi0AFAAGAAgAAAAh&#10;AI8YjQjfAAAACwEAAA8AAAAAAAAAAAAAAAAAMgQAAGRycy9kb3ducmV2LnhtbFBLBQYAAAAABAAE&#10;APMAAAA+BQAAAAA=&#10;" o:allowincell="f" filled="f" stroked="f">
              <v:textbox inset="0,0,0,0">
                <w:txbxContent>
                  <w:p w14:paraId="70F56B40" w14:textId="77777777" w:rsidR="002B5804" w:rsidRPr="00602F37" w:rsidRDefault="00FB3348" w:rsidP="00D42445">
                    <w:pPr>
                      <w:pStyle w:val="FliesstextProspekt"/>
                      <w:jc w:val="left"/>
                    </w:pPr>
                    <w:r>
                      <w:rPr>
                        <w:rFonts w:ascii="Arial" w:hAnsi="Arial" w:cs="Arial"/>
                        <w:caps/>
                        <w:spacing w:val="16"/>
                        <w:sz w:val="32"/>
                        <w:szCs w:val="32"/>
                      </w:rPr>
                      <w:t>PRESS RELEASE / PRESSEINFORMATION</w:t>
                    </w:r>
                  </w:p>
                </w:txbxContent>
              </v:textbox>
              <w10:wrap type="tight"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3AF5014"/>
    <w:multiLevelType w:val="hybridMultilevel"/>
    <w:tmpl w:val="B2805C4E"/>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16cid:durableId="85488153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alignBordersAndEdges/>
  <w:bordersDoNotSurroundHeader/>
  <w:bordersDoNotSurroundFooter/>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8"/>
  <w:hyphenationZone w:val="425"/>
  <w:drawingGridHorizontalSpacing w:val="360"/>
  <w:drawingGridVerticalSpacing w:val="360"/>
  <w:displayHorizontalDrawingGridEvery w:val="0"/>
  <w:displayVerticalDrawingGridEvery w:val="0"/>
  <w:characterSpacingControl w:val="doNotCompress"/>
  <w:hdrShapeDefaults>
    <o:shapedefaults v:ext="edit" spidmax="2050"/>
  </w:hdrShapeDefaults>
  <w:footnotePr>
    <w:footnote w:id="-1"/>
    <w:footnote w:id="0"/>
    <w:footnote w:id="1"/>
  </w:footnotePr>
  <w:endnotePr>
    <w:endnote w:id="-1"/>
    <w:endnote w:id="0"/>
    <w:endnote w:id="1"/>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bteilung" w:val="Abteilung"/>
    <w:docVar w:name="Anzeigename" w:val="Vorname Nachname"/>
    <w:docVar w:name="Benutzeranmeldename" w:val="Vorname Nachname"/>
    <w:docVar w:name="Beschreibung" w:val="LMH Test User"/>
    <w:docVar w:name="Email" w:val="Vorname.Nachname@leica-microsystems.com"/>
    <w:docVar w:name="Firma" w:val="Leica Microsystems Holdings GmbH"/>
    <w:docVar w:name="Land" w:val="Germany"/>
    <w:docVar w:name="Nachname" w:val="Nachname"/>
    <w:docVar w:name="Ort" w:val="Wetzlar"/>
    <w:docVar w:name="Position" w:val="User"/>
    <w:docVar w:name="Postleitzahl" w:val="35578"/>
    <w:docVar w:name="Rufnummer" w:val="+49 6441 29 xxxx"/>
    <w:docVar w:name="RufnummernFax" w:val="+49 6441 29 xxxx"/>
    <w:docVar w:name="RufnummernMobil" w:val="+49 172 xxxxxxx"/>
    <w:docVar w:name="Strasse" w:val="Ernst-Leitz-Str. 17 - 37"/>
    <w:docVar w:name="Vorname" w:val="Vorname"/>
    <w:docVar w:name="Webseite" w:val="www.leica-microsystems.com"/>
  </w:docVars>
  <w:rsids>
    <w:rsidRoot w:val="00FB3348"/>
    <w:rsid w:val="00003D36"/>
    <w:rsid w:val="000200DC"/>
    <w:rsid w:val="000201DE"/>
    <w:rsid w:val="00020B12"/>
    <w:rsid w:val="00026EC3"/>
    <w:rsid w:val="00031119"/>
    <w:rsid w:val="00045468"/>
    <w:rsid w:val="00054BE5"/>
    <w:rsid w:val="00063C55"/>
    <w:rsid w:val="0007264E"/>
    <w:rsid w:val="00072B88"/>
    <w:rsid w:val="000A6110"/>
    <w:rsid w:val="000B2717"/>
    <w:rsid w:val="000B4528"/>
    <w:rsid w:val="000C09D4"/>
    <w:rsid w:val="000C731B"/>
    <w:rsid w:val="000D3CAB"/>
    <w:rsid w:val="000D4F55"/>
    <w:rsid w:val="000E6786"/>
    <w:rsid w:val="000F4003"/>
    <w:rsid w:val="00105AA2"/>
    <w:rsid w:val="00105D84"/>
    <w:rsid w:val="001060AC"/>
    <w:rsid w:val="00121DAF"/>
    <w:rsid w:val="001244D4"/>
    <w:rsid w:val="00143A62"/>
    <w:rsid w:val="00144631"/>
    <w:rsid w:val="001507B4"/>
    <w:rsid w:val="00155F11"/>
    <w:rsid w:val="00170497"/>
    <w:rsid w:val="00175905"/>
    <w:rsid w:val="00175D6E"/>
    <w:rsid w:val="00176D93"/>
    <w:rsid w:val="00193B28"/>
    <w:rsid w:val="001B10B3"/>
    <w:rsid w:val="001B4B51"/>
    <w:rsid w:val="001C2D0A"/>
    <w:rsid w:val="001D577A"/>
    <w:rsid w:val="001E4FDB"/>
    <w:rsid w:val="00202046"/>
    <w:rsid w:val="002030FF"/>
    <w:rsid w:val="00221C1B"/>
    <w:rsid w:val="00224E4C"/>
    <w:rsid w:val="00225842"/>
    <w:rsid w:val="00226C0E"/>
    <w:rsid w:val="00231393"/>
    <w:rsid w:val="00233E07"/>
    <w:rsid w:val="002374FC"/>
    <w:rsid w:val="002375A5"/>
    <w:rsid w:val="0024584F"/>
    <w:rsid w:val="002479CA"/>
    <w:rsid w:val="00247EBB"/>
    <w:rsid w:val="00253FF7"/>
    <w:rsid w:val="0025691A"/>
    <w:rsid w:val="00271C65"/>
    <w:rsid w:val="00273687"/>
    <w:rsid w:val="00287871"/>
    <w:rsid w:val="00297725"/>
    <w:rsid w:val="002A3C95"/>
    <w:rsid w:val="002A53A8"/>
    <w:rsid w:val="002A5D37"/>
    <w:rsid w:val="002B5804"/>
    <w:rsid w:val="002B69FA"/>
    <w:rsid w:val="002C3854"/>
    <w:rsid w:val="002D19FE"/>
    <w:rsid w:val="002E7835"/>
    <w:rsid w:val="002F0DA9"/>
    <w:rsid w:val="002F7457"/>
    <w:rsid w:val="00302824"/>
    <w:rsid w:val="00307467"/>
    <w:rsid w:val="003266C1"/>
    <w:rsid w:val="00341966"/>
    <w:rsid w:val="00363544"/>
    <w:rsid w:val="00384AC9"/>
    <w:rsid w:val="00387BA6"/>
    <w:rsid w:val="00390356"/>
    <w:rsid w:val="00393050"/>
    <w:rsid w:val="003A4D0A"/>
    <w:rsid w:val="003A6BE7"/>
    <w:rsid w:val="003B7112"/>
    <w:rsid w:val="003C0425"/>
    <w:rsid w:val="003C0EF2"/>
    <w:rsid w:val="003D3415"/>
    <w:rsid w:val="003D5518"/>
    <w:rsid w:val="003D747D"/>
    <w:rsid w:val="003D7CBF"/>
    <w:rsid w:val="003E086F"/>
    <w:rsid w:val="003F4D00"/>
    <w:rsid w:val="004019E4"/>
    <w:rsid w:val="0040285F"/>
    <w:rsid w:val="004141C9"/>
    <w:rsid w:val="00424377"/>
    <w:rsid w:val="00427B9D"/>
    <w:rsid w:val="00433B86"/>
    <w:rsid w:val="004438FA"/>
    <w:rsid w:val="004523C6"/>
    <w:rsid w:val="00455D71"/>
    <w:rsid w:val="004725D3"/>
    <w:rsid w:val="00473428"/>
    <w:rsid w:val="00474B59"/>
    <w:rsid w:val="004C108B"/>
    <w:rsid w:val="004C5489"/>
    <w:rsid w:val="004D7D97"/>
    <w:rsid w:val="004E1383"/>
    <w:rsid w:val="004F29E0"/>
    <w:rsid w:val="004F4BB4"/>
    <w:rsid w:val="0050344D"/>
    <w:rsid w:val="005125A9"/>
    <w:rsid w:val="00514332"/>
    <w:rsid w:val="005162B4"/>
    <w:rsid w:val="005203A7"/>
    <w:rsid w:val="005258FB"/>
    <w:rsid w:val="005312EC"/>
    <w:rsid w:val="0053795F"/>
    <w:rsid w:val="00540AA1"/>
    <w:rsid w:val="005455B6"/>
    <w:rsid w:val="005507F3"/>
    <w:rsid w:val="00552D8B"/>
    <w:rsid w:val="005622FA"/>
    <w:rsid w:val="00574C78"/>
    <w:rsid w:val="00586BA4"/>
    <w:rsid w:val="00597172"/>
    <w:rsid w:val="005A478B"/>
    <w:rsid w:val="005A5B45"/>
    <w:rsid w:val="005B00B1"/>
    <w:rsid w:val="005B42D7"/>
    <w:rsid w:val="005B6ABD"/>
    <w:rsid w:val="005B75C4"/>
    <w:rsid w:val="005D1130"/>
    <w:rsid w:val="005D60E5"/>
    <w:rsid w:val="005E2625"/>
    <w:rsid w:val="00605680"/>
    <w:rsid w:val="00615CB9"/>
    <w:rsid w:val="00616903"/>
    <w:rsid w:val="00620BC4"/>
    <w:rsid w:val="00623759"/>
    <w:rsid w:val="00625724"/>
    <w:rsid w:val="00632126"/>
    <w:rsid w:val="00637097"/>
    <w:rsid w:val="006606BE"/>
    <w:rsid w:val="00660A60"/>
    <w:rsid w:val="00664B03"/>
    <w:rsid w:val="00675EC2"/>
    <w:rsid w:val="00676580"/>
    <w:rsid w:val="006776D0"/>
    <w:rsid w:val="00680E44"/>
    <w:rsid w:val="0068108C"/>
    <w:rsid w:val="006A0F9F"/>
    <w:rsid w:val="006B2FAB"/>
    <w:rsid w:val="006B7407"/>
    <w:rsid w:val="006C5590"/>
    <w:rsid w:val="006E2A0D"/>
    <w:rsid w:val="006E3A5D"/>
    <w:rsid w:val="006E7701"/>
    <w:rsid w:val="006E8729"/>
    <w:rsid w:val="006F341D"/>
    <w:rsid w:val="006F5E81"/>
    <w:rsid w:val="006F6A19"/>
    <w:rsid w:val="00705DE9"/>
    <w:rsid w:val="007229F2"/>
    <w:rsid w:val="007230BA"/>
    <w:rsid w:val="00730C7E"/>
    <w:rsid w:val="007357A7"/>
    <w:rsid w:val="00754002"/>
    <w:rsid w:val="00763597"/>
    <w:rsid w:val="0076498C"/>
    <w:rsid w:val="007719E9"/>
    <w:rsid w:val="0077447F"/>
    <w:rsid w:val="007768A0"/>
    <w:rsid w:val="00776D65"/>
    <w:rsid w:val="00784154"/>
    <w:rsid w:val="007878B5"/>
    <w:rsid w:val="007E4DAC"/>
    <w:rsid w:val="007E5FBB"/>
    <w:rsid w:val="007F1C45"/>
    <w:rsid w:val="007F4D1F"/>
    <w:rsid w:val="007F6AF3"/>
    <w:rsid w:val="008018F9"/>
    <w:rsid w:val="008141D6"/>
    <w:rsid w:val="00816F35"/>
    <w:rsid w:val="00827EBC"/>
    <w:rsid w:val="00835E4C"/>
    <w:rsid w:val="00847571"/>
    <w:rsid w:val="00857050"/>
    <w:rsid w:val="0085758A"/>
    <w:rsid w:val="008575C2"/>
    <w:rsid w:val="00882CDF"/>
    <w:rsid w:val="00884121"/>
    <w:rsid w:val="00886182"/>
    <w:rsid w:val="00892BCD"/>
    <w:rsid w:val="00894C93"/>
    <w:rsid w:val="00896270"/>
    <w:rsid w:val="00897A14"/>
    <w:rsid w:val="008A6576"/>
    <w:rsid w:val="008B0DE0"/>
    <w:rsid w:val="008B11C1"/>
    <w:rsid w:val="008B123D"/>
    <w:rsid w:val="008C25B8"/>
    <w:rsid w:val="008C5E64"/>
    <w:rsid w:val="008D416A"/>
    <w:rsid w:val="008E1F15"/>
    <w:rsid w:val="008E24BD"/>
    <w:rsid w:val="008F44FA"/>
    <w:rsid w:val="008F75FD"/>
    <w:rsid w:val="00914CAF"/>
    <w:rsid w:val="00922435"/>
    <w:rsid w:val="009370DB"/>
    <w:rsid w:val="00942A74"/>
    <w:rsid w:val="00952E72"/>
    <w:rsid w:val="00953273"/>
    <w:rsid w:val="009665FC"/>
    <w:rsid w:val="009766CD"/>
    <w:rsid w:val="00995315"/>
    <w:rsid w:val="009A3204"/>
    <w:rsid w:val="009A61FD"/>
    <w:rsid w:val="009A7C47"/>
    <w:rsid w:val="009B12D6"/>
    <w:rsid w:val="009D6087"/>
    <w:rsid w:val="009E30F7"/>
    <w:rsid w:val="00A0476A"/>
    <w:rsid w:val="00A16769"/>
    <w:rsid w:val="00A20CEC"/>
    <w:rsid w:val="00A20E4D"/>
    <w:rsid w:val="00A30AB7"/>
    <w:rsid w:val="00A506AD"/>
    <w:rsid w:val="00A6241C"/>
    <w:rsid w:val="00A64E72"/>
    <w:rsid w:val="00A67407"/>
    <w:rsid w:val="00A72BEE"/>
    <w:rsid w:val="00A739FB"/>
    <w:rsid w:val="00A87CA2"/>
    <w:rsid w:val="00A95995"/>
    <w:rsid w:val="00A97F99"/>
    <w:rsid w:val="00AB182B"/>
    <w:rsid w:val="00AC0AF6"/>
    <w:rsid w:val="00AC3D07"/>
    <w:rsid w:val="00AD3D36"/>
    <w:rsid w:val="00AD7B08"/>
    <w:rsid w:val="00AE3B2F"/>
    <w:rsid w:val="00AE4269"/>
    <w:rsid w:val="00AF3507"/>
    <w:rsid w:val="00B05DF5"/>
    <w:rsid w:val="00B14BDC"/>
    <w:rsid w:val="00B151C1"/>
    <w:rsid w:val="00B249CA"/>
    <w:rsid w:val="00B34607"/>
    <w:rsid w:val="00B520DA"/>
    <w:rsid w:val="00B61E06"/>
    <w:rsid w:val="00B6698A"/>
    <w:rsid w:val="00B72574"/>
    <w:rsid w:val="00B7459A"/>
    <w:rsid w:val="00B82C91"/>
    <w:rsid w:val="00B84DBD"/>
    <w:rsid w:val="00B95C3F"/>
    <w:rsid w:val="00BA5D7E"/>
    <w:rsid w:val="00BB1C67"/>
    <w:rsid w:val="00BB5F3F"/>
    <w:rsid w:val="00BB74CB"/>
    <w:rsid w:val="00BD2BF9"/>
    <w:rsid w:val="00BD5586"/>
    <w:rsid w:val="00BE06EF"/>
    <w:rsid w:val="00BF0810"/>
    <w:rsid w:val="00BF11FA"/>
    <w:rsid w:val="00BF18CB"/>
    <w:rsid w:val="00BF6FE1"/>
    <w:rsid w:val="00BF7505"/>
    <w:rsid w:val="00C02048"/>
    <w:rsid w:val="00C05555"/>
    <w:rsid w:val="00C137A2"/>
    <w:rsid w:val="00C161FD"/>
    <w:rsid w:val="00C226C6"/>
    <w:rsid w:val="00C405D5"/>
    <w:rsid w:val="00C4131B"/>
    <w:rsid w:val="00C42279"/>
    <w:rsid w:val="00C4285C"/>
    <w:rsid w:val="00C43FEB"/>
    <w:rsid w:val="00C471BD"/>
    <w:rsid w:val="00C47D19"/>
    <w:rsid w:val="00C505F4"/>
    <w:rsid w:val="00C538E9"/>
    <w:rsid w:val="00C64FD6"/>
    <w:rsid w:val="00C67BC7"/>
    <w:rsid w:val="00C70E46"/>
    <w:rsid w:val="00C81B7D"/>
    <w:rsid w:val="00C82F29"/>
    <w:rsid w:val="00C93513"/>
    <w:rsid w:val="00CA16E7"/>
    <w:rsid w:val="00CA7714"/>
    <w:rsid w:val="00CB7892"/>
    <w:rsid w:val="00CD2464"/>
    <w:rsid w:val="00CE0686"/>
    <w:rsid w:val="00CE22E8"/>
    <w:rsid w:val="00CE471F"/>
    <w:rsid w:val="00CE5257"/>
    <w:rsid w:val="00CE5664"/>
    <w:rsid w:val="00CF4F71"/>
    <w:rsid w:val="00D174DC"/>
    <w:rsid w:val="00D20163"/>
    <w:rsid w:val="00D23733"/>
    <w:rsid w:val="00D42445"/>
    <w:rsid w:val="00D51B90"/>
    <w:rsid w:val="00D567FE"/>
    <w:rsid w:val="00D579E9"/>
    <w:rsid w:val="00D678E6"/>
    <w:rsid w:val="00D7376F"/>
    <w:rsid w:val="00D77BB7"/>
    <w:rsid w:val="00D80117"/>
    <w:rsid w:val="00D846AA"/>
    <w:rsid w:val="00D858B6"/>
    <w:rsid w:val="00D97979"/>
    <w:rsid w:val="00DA3C2F"/>
    <w:rsid w:val="00DB6C85"/>
    <w:rsid w:val="00DC1B98"/>
    <w:rsid w:val="00DC5083"/>
    <w:rsid w:val="00DD628A"/>
    <w:rsid w:val="00DE1A2D"/>
    <w:rsid w:val="00DE3301"/>
    <w:rsid w:val="00DE48CB"/>
    <w:rsid w:val="00DF1B4B"/>
    <w:rsid w:val="00DF48CB"/>
    <w:rsid w:val="00E07BA4"/>
    <w:rsid w:val="00E16D8E"/>
    <w:rsid w:val="00E24762"/>
    <w:rsid w:val="00E31D72"/>
    <w:rsid w:val="00E47B0C"/>
    <w:rsid w:val="00E47B8F"/>
    <w:rsid w:val="00E50CA2"/>
    <w:rsid w:val="00E51035"/>
    <w:rsid w:val="00E54FD1"/>
    <w:rsid w:val="00E63543"/>
    <w:rsid w:val="00E7362A"/>
    <w:rsid w:val="00E86EF3"/>
    <w:rsid w:val="00E931FC"/>
    <w:rsid w:val="00E953D2"/>
    <w:rsid w:val="00EA0670"/>
    <w:rsid w:val="00EA0B19"/>
    <w:rsid w:val="00EA0D63"/>
    <w:rsid w:val="00EA23B3"/>
    <w:rsid w:val="00EB37B5"/>
    <w:rsid w:val="00ED0605"/>
    <w:rsid w:val="00ED2358"/>
    <w:rsid w:val="00ED7644"/>
    <w:rsid w:val="00EF26E9"/>
    <w:rsid w:val="00EF4638"/>
    <w:rsid w:val="00EF793E"/>
    <w:rsid w:val="00F13F14"/>
    <w:rsid w:val="00F149BF"/>
    <w:rsid w:val="00F17E73"/>
    <w:rsid w:val="00F203A4"/>
    <w:rsid w:val="00F21799"/>
    <w:rsid w:val="00F4738D"/>
    <w:rsid w:val="00F564A2"/>
    <w:rsid w:val="00F717DE"/>
    <w:rsid w:val="00F71A52"/>
    <w:rsid w:val="00F71D04"/>
    <w:rsid w:val="00F747D2"/>
    <w:rsid w:val="00F8154D"/>
    <w:rsid w:val="00F84B3C"/>
    <w:rsid w:val="00F84B65"/>
    <w:rsid w:val="00F86558"/>
    <w:rsid w:val="00F91F41"/>
    <w:rsid w:val="00F97B7B"/>
    <w:rsid w:val="00FA1856"/>
    <w:rsid w:val="00FA2517"/>
    <w:rsid w:val="00FA412D"/>
    <w:rsid w:val="00FA78A9"/>
    <w:rsid w:val="00FB0347"/>
    <w:rsid w:val="00FB3348"/>
    <w:rsid w:val="00FB473A"/>
    <w:rsid w:val="00FB7858"/>
    <w:rsid w:val="00FC384C"/>
    <w:rsid w:val="00FC68A8"/>
    <w:rsid w:val="00FC703C"/>
    <w:rsid w:val="00FD0E79"/>
    <w:rsid w:val="00FE1D27"/>
    <w:rsid w:val="00FE4125"/>
    <w:rsid w:val="015B6EF1"/>
    <w:rsid w:val="05D64426"/>
    <w:rsid w:val="07AC9FCA"/>
    <w:rsid w:val="0A6C552C"/>
    <w:rsid w:val="0B20D9F7"/>
    <w:rsid w:val="0BE6C8ED"/>
    <w:rsid w:val="0CD7F832"/>
    <w:rsid w:val="0D6859CB"/>
    <w:rsid w:val="10BDB8E6"/>
    <w:rsid w:val="123C8DAA"/>
    <w:rsid w:val="14EE1235"/>
    <w:rsid w:val="15275526"/>
    <w:rsid w:val="15CEDB3A"/>
    <w:rsid w:val="15FB2667"/>
    <w:rsid w:val="17C47A67"/>
    <w:rsid w:val="19BF04C3"/>
    <w:rsid w:val="1B56E099"/>
    <w:rsid w:val="1BB0EF01"/>
    <w:rsid w:val="1D8D751C"/>
    <w:rsid w:val="1D980E49"/>
    <w:rsid w:val="1EB8A30A"/>
    <w:rsid w:val="1EDEEBA2"/>
    <w:rsid w:val="1F88B4A5"/>
    <w:rsid w:val="1F9F307D"/>
    <w:rsid w:val="1FDD9730"/>
    <w:rsid w:val="22316152"/>
    <w:rsid w:val="223B7CA6"/>
    <w:rsid w:val="22E3843C"/>
    <w:rsid w:val="24D1258E"/>
    <w:rsid w:val="255A34A2"/>
    <w:rsid w:val="260BACEB"/>
    <w:rsid w:val="26863123"/>
    <w:rsid w:val="26CF540F"/>
    <w:rsid w:val="274B11D0"/>
    <w:rsid w:val="2ACDF6FB"/>
    <w:rsid w:val="2BB0FD0E"/>
    <w:rsid w:val="2BDBEB1A"/>
    <w:rsid w:val="2DC1E31F"/>
    <w:rsid w:val="2F1AD529"/>
    <w:rsid w:val="2FE80C34"/>
    <w:rsid w:val="3171053A"/>
    <w:rsid w:val="325AB190"/>
    <w:rsid w:val="32EA8FDF"/>
    <w:rsid w:val="348A5DEA"/>
    <w:rsid w:val="36AF0F6C"/>
    <w:rsid w:val="38B67812"/>
    <w:rsid w:val="39156085"/>
    <w:rsid w:val="3A0FC1C4"/>
    <w:rsid w:val="3B5E8C8C"/>
    <w:rsid w:val="3BEE7291"/>
    <w:rsid w:val="3EF7A489"/>
    <w:rsid w:val="3FBF4EA0"/>
    <w:rsid w:val="4036BE3F"/>
    <w:rsid w:val="429F40C5"/>
    <w:rsid w:val="43B990A6"/>
    <w:rsid w:val="44086271"/>
    <w:rsid w:val="443EF643"/>
    <w:rsid w:val="4ABCCC5E"/>
    <w:rsid w:val="4B193FED"/>
    <w:rsid w:val="4BD0AA23"/>
    <w:rsid w:val="4D76A04F"/>
    <w:rsid w:val="5184102B"/>
    <w:rsid w:val="51D72FF4"/>
    <w:rsid w:val="51F3BE26"/>
    <w:rsid w:val="52FAEE42"/>
    <w:rsid w:val="534966FE"/>
    <w:rsid w:val="55E26A7A"/>
    <w:rsid w:val="5615E43C"/>
    <w:rsid w:val="56D94B5C"/>
    <w:rsid w:val="57648443"/>
    <w:rsid w:val="57B9BFD7"/>
    <w:rsid w:val="57DB02E7"/>
    <w:rsid w:val="5C02B347"/>
    <w:rsid w:val="5EE8260B"/>
    <w:rsid w:val="62932AD2"/>
    <w:rsid w:val="65923F1B"/>
    <w:rsid w:val="662E9F85"/>
    <w:rsid w:val="67647B24"/>
    <w:rsid w:val="67F494E1"/>
    <w:rsid w:val="6A7CCE7A"/>
    <w:rsid w:val="6A93ABD2"/>
    <w:rsid w:val="6AA9559F"/>
    <w:rsid w:val="6C1DC25F"/>
    <w:rsid w:val="6D742FF0"/>
    <w:rsid w:val="6DA6072A"/>
    <w:rsid w:val="6F86FCB3"/>
    <w:rsid w:val="709C9876"/>
    <w:rsid w:val="73E5C952"/>
    <w:rsid w:val="746DAFF9"/>
    <w:rsid w:val="78015A5D"/>
    <w:rsid w:val="78A793D9"/>
    <w:rsid w:val="79AAA901"/>
    <w:rsid w:val="7E35C83F"/>
    <w:rsid w:val="7FD679C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71D0DB8"/>
  <w15:chartTrackingRefBased/>
  <w15:docId w15:val="{885C7969-1C01-4B6C-A298-D481695AE6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mbria" w:eastAsia="Cambria" w:hAnsi="Cambria" w:cs="Times New Roman"/>
        <w:lang w:val="en-GB" w:eastAsia="en-GB" w:bidi="ar-SA"/>
      </w:rPr>
    </w:rPrDefault>
    <w:pPrDefault/>
  </w:docDefaults>
  <w:latentStyles w:defLockedState="0" w:defUIPriority="0" w:defSemiHidden="0" w:defUnhideWhenUsed="0" w:defQFormat="0" w:count="376">
    <w:lsdException w:name="Normal" w:qFormat="1"/>
    <w:lsdException w:name="heading 1" w:uiPriority="9"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caption" w:semiHidden="1" w:unhideWhenUsed="1" w:qFormat="1"/>
    <w:lsdException w:name="Title" w:qFormat="1"/>
    <w:lsdException w:name="Subtitle" w:qFormat="1"/>
    <w:lsdException w:name="Strong" w:qFormat="1"/>
    <w:lsdException w:name="Emphasis" w:qFormat="1"/>
    <w:lsdException w:name="Plain Text" w:uiPriority="99"/>
    <w:lsdException w:name="Normal (Web)" w:uiPriority="99"/>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71A52"/>
    <w:pPr>
      <w:spacing w:line="360" w:lineRule="auto"/>
      <w:jc w:val="both"/>
    </w:pPr>
    <w:rPr>
      <w:rFonts w:ascii="Arial" w:eastAsia="Times New Roman" w:hAnsi="Arial"/>
      <w:lang w:val="de-DE" w:eastAsia="de-DE"/>
    </w:rPr>
  </w:style>
  <w:style w:type="paragraph" w:styleId="Heading1">
    <w:name w:val="heading 1"/>
    <w:basedOn w:val="Normal"/>
    <w:next w:val="Normal"/>
    <w:link w:val="Heading1Char"/>
    <w:uiPriority w:val="9"/>
    <w:qFormat/>
    <w:rsid w:val="00BD1194"/>
    <w:pPr>
      <w:keepNext/>
      <w:spacing w:before="360" w:after="480"/>
      <w:outlineLvl w:val="0"/>
    </w:pPr>
    <w:rPr>
      <w:rFonts w:ascii="Arial Black" w:hAnsi="Arial Black"/>
      <w:bCs/>
      <w:kern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FliesstextProspekt">
    <w:name w:val="Fliesstext Prospekt"/>
    <w:basedOn w:val="Normal"/>
    <w:uiPriority w:val="99"/>
    <w:rsid w:val="002B0A8B"/>
    <w:pPr>
      <w:widowControl w:val="0"/>
      <w:autoSpaceDE w:val="0"/>
      <w:autoSpaceDN w:val="0"/>
      <w:adjustRightInd w:val="0"/>
      <w:spacing w:line="260" w:lineRule="atLeast"/>
      <w:textAlignment w:val="center"/>
    </w:pPr>
    <w:rPr>
      <w:rFonts w:ascii="UniversLTStd-Cn" w:hAnsi="UniversLTStd-Cn" w:cs="UniversLTStd-Cn"/>
      <w:color w:val="000000"/>
    </w:rPr>
  </w:style>
  <w:style w:type="paragraph" w:styleId="Header">
    <w:name w:val="header"/>
    <w:basedOn w:val="Normal"/>
    <w:link w:val="HeaderChar"/>
    <w:uiPriority w:val="99"/>
    <w:unhideWhenUsed/>
    <w:rsid w:val="00613EE3"/>
    <w:pPr>
      <w:tabs>
        <w:tab w:val="center" w:pos="4536"/>
        <w:tab w:val="right" w:pos="9072"/>
      </w:tabs>
    </w:pPr>
  </w:style>
  <w:style w:type="paragraph" w:customStyle="1" w:styleId="LMSAdressfeld">
    <w:name w:val="LMS Adressfeld"/>
    <w:basedOn w:val="FliesstextProspekt"/>
    <w:qFormat/>
    <w:rsid w:val="00613EE3"/>
    <w:pPr>
      <w:spacing w:line="280" w:lineRule="atLeast"/>
      <w:jc w:val="left"/>
    </w:pPr>
    <w:rPr>
      <w:rFonts w:ascii="ArialMT" w:hAnsi="ArialMT" w:cs="ArialMT"/>
      <w:spacing w:val="2"/>
      <w:sz w:val="21"/>
      <w:szCs w:val="21"/>
    </w:rPr>
  </w:style>
  <w:style w:type="character" w:customStyle="1" w:styleId="HeaderChar">
    <w:name w:val="Header Char"/>
    <w:basedOn w:val="DefaultParagraphFont"/>
    <w:link w:val="Header"/>
    <w:uiPriority w:val="99"/>
    <w:rsid w:val="00613EE3"/>
  </w:style>
  <w:style w:type="paragraph" w:styleId="Footer">
    <w:name w:val="footer"/>
    <w:basedOn w:val="Normal"/>
    <w:link w:val="FooterChar"/>
    <w:uiPriority w:val="99"/>
    <w:unhideWhenUsed/>
    <w:rsid w:val="00613EE3"/>
    <w:pPr>
      <w:tabs>
        <w:tab w:val="center" w:pos="4536"/>
        <w:tab w:val="right" w:pos="9072"/>
      </w:tabs>
    </w:pPr>
  </w:style>
  <w:style w:type="character" w:customStyle="1" w:styleId="FooterChar">
    <w:name w:val="Footer Char"/>
    <w:basedOn w:val="DefaultParagraphFont"/>
    <w:link w:val="Footer"/>
    <w:uiPriority w:val="99"/>
    <w:rsid w:val="00613EE3"/>
  </w:style>
  <w:style w:type="paragraph" w:customStyle="1" w:styleId="Bildunterschrift">
    <w:name w:val="Bildunterschrift"/>
    <w:basedOn w:val="FliesstextProspekt"/>
    <w:uiPriority w:val="99"/>
    <w:rsid w:val="00766FDF"/>
    <w:pPr>
      <w:spacing w:line="200" w:lineRule="atLeast"/>
    </w:pPr>
    <w:rPr>
      <w:sz w:val="16"/>
      <w:szCs w:val="16"/>
    </w:rPr>
  </w:style>
  <w:style w:type="paragraph" w:customStyle="1" w:styleId="LMSFlietext">
    <w:name w:val="LMS Fließtext"/>
    <w:basedOn w:val="LMSAdressfeld"/>
    <w:qFormat/>
    <w:rsid w:val="00766FDF"/>
    <w:pPr>
      <w:spacing w:line="330" w:lineRule="atLeast"/>
    </w:pPr>
  </w:style>
  <w:style w:type="character" w:styleId="PageNumber">
    <w:name w:val="page number"/>
    <w:basedOn w:val="DefaultParagraphFont"/>
    <w:uiPriority w:val="99"/>
    <w:semiHidden/>
    <w:unhideWhenUsed/>
    <w:rsid w:val="00E57E1A"/>
  </w:style>
  <w:style w:type="paragraph" w:customStyle="1" w:styleId="MKGTextFax">
    <w:name w:val="MKG Text Fax"/>
    <w:basedOn w:val="Normal"/>
    <w:qFormat/>
    <w:rsid w:val="00602F37"/>
    <w:pPr>
      <w:widowControl w:val="0"/>
      <w:autoSpaceDE w:val="0"/>
      <w:autoSpaceDN w:val="0"/>
      <w:adjustRightInd w:val="0"/>
      <w:spacing w:line="320" w:lineRule="exact"/>
    </w:pPr>
    <w:rPr>
      <w:rFonts w:ascii="Georgia" w:hAnsi="Georgia" w:cs="Georgia"/>
    </w:rPr>
  </w:style>
  <w:style w:type="paragraph" w:customStyle="1" w:styleId="MKGText">
    <w:name w:val="MKG Text"/>
    <w:basedOn w:val="Normal"/>
    <w:qFormat/>
    <w:rsid w:val="00602F37"/>
    <w:pPr>
      <w:widowControl w:val="0"/>
      <w:autoSpaceDE w:val="0"/>
      <w:autoSpaceDN w:val="0"/>
      <w:adjustRightInd w:val="0"/>
      <w:spacing w:line="320" w:lineRule="exact"/>
    </w:pPr>
    <w:rPr>
      <w:rFonts w:ascii="Georgia" w:hAnsi="Georgia" w:cs="Georgia"/>
    </w:rPr>
  </w:style>
  <w:style w:type="character" w:customStyle="1" w:styleId="Heading1Char">
    <w:name w:val="Heading 1 Char"/>
    <w:link w:val="Heading1"/>
    <w:uiPriority w:val="9"/>
    <w:rsid w:val="00BD1194"/>
    <w:rPr>
      <w:rFonts w:ascii="Arial Black" w:eastAsia="Times New Roman" w:hAnsi="Arial Black"/>
      <w:bCs/>
      <w:kern w:val="28"/>
      <w:sz w:val="24"/>
    </w:rPr>
  </w:style>
  <w:style w:type="paragraph" w:styleId="BalloonText">
    <w:name w:val="Balloon Text"/>
    <w:basedOn w:val="Normal"/>
    <w:link w:val="BalloonTextChar"/>
    <w:rsid w:val="004E1383"/>
    <w:rPr>
      <w:rFonts w:ascii="Tahoma" w:hAnsi="Tahoma" w:cs="Tahoma"/>
      <w:sz w:val="16"/>
      <w:szCs w:val="16"/>
    </w:rPr>
  </w:style>
  <w:style w:type="character" w:customStyle="1" w:styleId="BalloonTextChar">
    <w:name w:val="Balloon Text Char"/>
    <w:link w:val="BalloonText"/>
    <w:rsid w:val="004E1383"/>
    <w:rPr>
      <w:rFonts w:ascii="Tahoma" w:hAnsi="Tahoma" w:cs="Tahoma"/>
      <w:sz w:val="16"/>
      <w:szCs w:val="16"/>
      <w:lang w:eastAsia="en-US"/>
    </w:rPr>
  </w:style>
  <w:style w:type="character" w:styleId="Hyperlink">
    <w:name w:val="Hyperlink"/>
    <w:unhideWhenUsed/>
    <w:rsid w:val="00C4131B"/>
    <w:rPr>
      <w:color w:val="0000FF"/>
      <w:u w:val="single"/>
    </w:rPr>
  </w:style>
  <w:style w:type="paragraph" w:styleId="PlainText">
    <w:name w:val="Plain Text"/>
    <w:basedOn w:val="Normal"/>
    <w:link w:val="PlainTextChar"/>
    <w:uiPriority w:val="99"/>
    <w:unhideWhenUsed/>
    <w:rsid w:val="00F71A52"/>
    <w:pPr>
      <w:spacing w:line="240" w:lineRule="auto"/>
      <w:jc w:val="left"/>
    </w:pPr>
    <w:rPr>
      <w:szCs w:val="21"/>
      <w:lang w:eastAsia="zh-CN"/>
    </w:rPr>
  </w:style>
  <w:style w:type="character" w:customStyle="1" w:styleId="PlainTextChar">
    <w:name w:val="Plain Text Char"/>
    <w:link w:val="PlainText"/>
    <w:uiPriority w:val="99"/>
    <w:rsid w:val="00F71A52"/>
    <w:rPr>
      <w:rFonts w:ascii="Arial" w:eastAsia="Times New Roman" w:hAnsi="Arial"/>
      <w:szCs w:val="21"/>
    </w:rPr>
  </w:style>
  <w:style w:type="table" w:styleId="TableGrid">
    <w:name w:val="Table Grid"/>
    <w:basedOn w:val="TableNormal"/>
    <w:uiPriority w:val="39"/>
    <w:rsid w:val="00C137A2"/>
    <w:rPr>
      <w:rFonts w:ascii="Arial" w:eastAsia="Arial" w:hAnsi="Arial" w:cs="Arial"/>
      <w:sz w:val="22"/>
      <w:szCs w:val="22"/>
      <w:lang w:val="e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6A0F9F"/>
    <w:rPr>
      <w:color w:val="605E5C"/>
      <w:shd w:val="clear" w:color="auto" w:fill="E1DFDD"/>
    </w:rPr>
  </w:style>
  <w:style w:type="character" w:styleId="FollowedHyperlink">
    <w:name w:val="FollowedHyperlink"/>
    <w:basedOn w:val="DefaultParagraphFont"/>
    <w:rsid w:val="001060AC"/>
    <w:rPr>
      <w:color w:val="96607D" w:themeColor="followedHyperlink"/>
      <w:u w:val="single"/>
    </w:rPr>
  </w:style>
  <w:style w:type="paragraph" w:styleId="Revision">
    <w:name w:val="Revision"/>
    <w:hidden/>
    <w:uiPriority w:val="99"/>
    <w:semiHidden/>
    <w:rsid w:val="004438FA"/>
    <w:rPr>
      <w:rFonts w:ascii="Arial" w:eastAsia="Times New Roman" w:hAnsi="Arial"/>
      <w:lang w:val="de-DE" w:eastAsia="de-DE"/>
    </w:rPr>
  </w:style>
  <w:style w:type="character" w:styleId="CommentReference">
    <w:name w:val="annotation reference"/>
    <w:basedOn w:val="DefaultParagraphFont"/>
    <w:rsid w:val="00857050"/>
    <w:rPr>
      <w:sz w:val="16"/>
      <w:szCs w:val="16"/>
    </w:rPr>
  </w:style>
  <w:style w:type="paragraph" w:styleId="CommentText">
    <w:name w:val="annotation text"/>
    <w:basedOn w:val="Normal"/>
    <w:link w:val="CommentTextChar"/>
    <w:rsid w:val="00857050"/>
    <w:pPr>
      <w:spacing w:line="240" w:lineRule="auto"/>
    </w:pPr>
  </w:style>
  <w:style w:type="character" w:customStyle="1" w:styleId="CommentTextChar">
    <w:name w:val="Comment Text Char"/>
    <w:basedOn w:val="DefaultParagraphFont"/>
    <w:link w:val="CommentText"/>
    <w:rsid w:val="00857050"/>
    <w:rPr>
      <w:rFonts w:ascii="Arial" w:eastAsia="Times New Roman" w:hAnsi="Arial"/>
      <w:lang w:val="de-DE" w:eastAsia="de-DE"/>
    </w:rPr>
  </w:style>
  <w:style w:type="paragraph" w:styleId="CommentSubject">
    <w:name w:val="annotation subject"/>
    <w:basedOn w:val="CommentText"/>
    <w:next w:val="CommentText"/>
    <w:link w:val="CommentSubjectChar"/>
    <w:rsid w:val="00857050"/>
    <w:rPr>
      <w:b/>
      <w:bCs/>
    </w:rPr>
  </w:style>
  <w:style w:type="character" w:customStyle="1" w:styleId="CommentSubjectChar">
    <w:name w:val="Comment Subject Char"/>
    <w:basedOn w:val="CommentTextChar"/>
    <w:link w:val="CommentSubject"/>
    <w:rsid w:val="00857050"/>
    <w:rPr>
      <w:rFonts w:ascii="Arial" w:eastAsia="Times New Roman" w:hAnsi="Arial"/>
      <w:b/>
      <w:bCs/>
      <w:lang w:val="de-DE" w:eastAsia="de-DE"/>
    </w:rPr>
  </w:style>
  <w:style w:type="paragraph" w:styleId="NormalWeb">
    <w:name w:val="Normal (Web)"/>
    <w:basedOn w:val="Normal"/>
    <w:uiPriority w:val="99"/>
    <w:unhideWhenUsed/>
    <w:rsid w:val="00AE4269"/>
    <w:pPr>
      <w:spacing w:before="100" w:beforeAutospacing="1" w:after="100" w:afterAutospacing="1" w:line="240" w:lineRule="auto"/>
      <w:jc w:val="left"/>
    </w:pPr>
    <w:rPr>
      <w:rFonts w:ascii="Times New Roman" w:eastAsiaTheme="minorEastAsia" w:hAnsi="Times New Roman"/>
      <w:sz w:val="24"/>
      <w:szCs w:val="24"/>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6768902">
      <w:bodyDiv w:val="1"/>
      <w:marLeft w:val="0"/>
      <w:marRight w:val="0"/>
      <w:marTop w:val="0"/>
      <w:marBottom w:val="0"/>
      <w:divBdr>
        <w:top w:val="none" w:sz="0" w:space="0" w:color="auto"/>
        <w:left w:val="none" w:sz="0" w:space="0" w:color="auto"/>
        <w:bottom w:val="none" w:sz="0" w:space="0" w:color="auto"/>
        <w:right w:val="none" w:sz="0" w:space="0" w:color="auto"/>
      </w:divBdr>
    </w:div>
    <w:div w:id="264113987">
      <w:bodyDiv w:val="1"/>
      <w:marLeft w:val="0"/>
      <w:marRight w:val="0"/>
      <w:marTop w:val="0"/>
      <w:marBottom w:val="0"/>
      <w:divBdr>
        <w:top w:val="none" w:sz="0" w:space="0" w:color="auto"/>
        <w:left w:val="none" w:sz="0" w:space="0" w:color="auto"/>
        <w:bottom w:val="none" w:sz="0" w:space="0" w:color="auto"/>
        <w:right w:val="none" w:sz="0" w:space="0" w:color="auto"/>
      </w:divBdr>
    </w:div>
    <w:div w:id="421805479">
      <w:bodyDiv w:val="1"/>
      <w:marLeft w:val="0"/>
      <w:marRight w:val="0"/>
      <w:marTop w:val="0"/>
      <w:marBottom w:val="0"/>
      <w:divBdr>
        <w:top w:val="none" w:sz="0" w:space="0" w:color="auto"/>
        <w:left w:val="none" w:sz="0" w:space="0" w:color="auto"/>
        <w:bottom w:val="none" w:sz="0" w:space="0" w:color="auto"/>
        <w:right w:val="none" w:sz="0" w:space="0" w:color="auto"/>
      </w:divBdr>
    </w:div>
    <w:div w:id="691340039">
      <w:bodyDiv w:val="1"/>
      <w:marLeft w:val="0"/>
      <w:marRight w:val="0"/>
      <w:marTop w:val="0"/>
      <w:marBottom w:val="0"/>
      <w:divBdr>
        <w:top w:val="none" w:sz="0" w:space="0" w:color="auto"/>
        <w:left w:val="none" w:sz="0" w:space="0" w:color="auto"/>
        <w:bottom w:val="none" w:sz="0" w:space="0" w:color="auto"/>
        <w:right w:val="none" w:sz="0" w:space="0" w:color="auto"/>
      </w:divBdr>
    </w:div>
    <w:div w:id="1269965226">
      <w:bodyDiv w:val="1"/>
      <w:marLeft w:val="0"/>
      <w:marRight w:val="0"/>
      <w:marTop w:val="0"/>
      <w:marBottom w:val="0"/>
      <w:divBdr>
        <w:top w:val="none" w:sz="0" w:space="0" w:color="auto"/>
        <w:left w:val="none" w:sz="0" w:space="0" w:color="auto"/>
        <w:bottom w:val="none" w:sz="0" w:space="0" w:color="auto"/>
        <w:right w:val="none" w:sz="0" w:space="0" w:color="auto"/>
      </w:divBdr>
    </w:div>
    <w:div w:id="1317031997">
      <w:bodyDiv w:val="1"/>
      <w:marLeft w:val="0"/>
      <w:marRight w:val="0"/>
      <w:marTop w:val="0"/>
      <w:marBottom w:val="0"/>
      <w:divBdr>
        <w:top w:val="none" w:sz="0" w:space="0" w:color="auto"/>
        <w:left w:val="none" w:sz="0" w:space="0" w:color="auto"/>
        <w:bottom w:val="none" w:sz="0" w:space="0" w:color="auto"/>
        <w:right w:val="none" w:sz="0" w:space="0" w:color="auto"/>
      </w:divBdr>
    </w:div>
  </w:divs>
  <w:allowPNG/>
  <w:pixelsPerInch w:val="72"/>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yperlink" Target="https://c212.net/c/link/?t=0&amp;l=en&amp;o=4258988-1&amp;h=1914481706&amp;u=https%3A%2F%2Fwww.danaher.com%2F&amp;a=www.danaher.com"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image" Target="media/image4.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file:///C:/Users/eileen.becejac/Downloads/www.leica-microsystems.com"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leica-microsystems.com/aivia" TargetMode="External"/><Relationship Id="rId24" Type="http://schemas.openxmlformats.org/officeDocument/2006/relationships/footer" Target="footer3.xml"/><Relationship Id="rId5" Type="http://schemas.openxmlformats.org/officeDocument/2006/relationships/numbering" Target="numbering.xml"/><Relationship Id="rId15" Type="http://schemas.openxmlformats.org/officeDocument/2006/relationships/hyperlink" Target="https://www.leica-microsystems.com" TargetMode="External"/><Relationship Id="rId23" Type="http://schemas.openxmlformats.org/officeDocument/2006/relationships/header" Target="header3.xml"/><Relationship Id="rId10" Type="http://schemas.openxmlformats.org/officeDocument/2006/relationships/endnotes" Target="end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png"/><Relationship Id="rId22" Type="http://schemas.openxmlformats.org/officeDocument/2006/relationships/footer" Target="footer2.xml"/></Relationships>
</file>

<file path=word/_rels/footer2.xml.rels><?xml version="1.0" encoding="UTF-8" standalone="yes"?>
<Relationships xmlns="http://schemas.openxmlformats.org/package/2006/relationships"><Relationship Id="rId2" Type="http://schemas.openxmlformats.org/officeDocument/2006/relationships/hyperlink" Target="http://www.leica-microsystems.com/" TargetMode="External"/><Relationship Id="rId1" Type="http://schemas.openxmlformats.org/officeDocument/2006/relationships/hyperlink" Target="mailto:corporate.communications@leica-microsystems.com" TargetMode="External"/></Relationships>
</file>

<file path=word/_rels/footer3.xml.rels><?xml version="1.0" encoding="UTF-8" standalone="yes"?>
<Relationships xmlns="http://schemas.openxmlformats.org/package/2006/relationships"><Relationship Id="rId2" Type="http://schemas.openxmlformats.org/officeDocument/2006/relationships/hyperlink" Target="http://www.leica-microsystems.com/" TargetMode="External"/><Relationship Id="rId1" Type="http://schemas.openxmlformats.org/officeDocument/2006/relationships/hyperlink" Target="mailto:corporate.communications@leica-microsystems.com"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G:\POOL.DAT\FORM2000\Communication.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33702fa-abd7-415c-ace6-457dff20a715">
      <Terms xmlns="http://schemas.microsoft.com/office/infopath/2007/PartnerControls"/>
    </lcf76f155ced4ddcb4097134ff3c332f>
    <TaxCatchAll xmlns="fe2bd828-d4a2-4b85-ba68-b6245ab4d3f6" xsi:nil="true"/>
    <Mightbedeleted xmlns="b33702fa-abd7-415c-ace6-457dff20a71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68EFBE536BD1F489911D9570E33B52C" ma:contentTypeVersion="20" ma:contentTypeDescription="Create a new document." ma:contentTypeScope="" ma:versionID="1db49f0abf42f39b7d5d621c85b8edd8">
  <xsd:schema xmlns:xsd="http://www.w3.org/2001/XMLSchema" xmlns:xs="http://www.w3.org/2001/XMLSchema" xmlns:p="http://schemas.microsoft.com/office/2006/metadata/properties" xmlns:ns2="b33702fa-abd7-415c-ace6-457dff20a715" xmlns:ns3="fe2bd828-d4a2-4b85-ba68-b6245ab4d3f6" targetNamespace="http://schemas.microsoft.com/office/2006/metadata/properties" ma:root="true" ma:fieldsID="2909b03b76f0e62862a9bf363973fb9a" ns2:_="" ns3:_="">
    <xsd:import namespace="b33702fa-abd7-415c-ace6-457dff20a715"/>
    <xsd:import namespace="fe2bd828-d4a2-4b85-ba68-b6245ab4d3f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OCR" minOccurs="0"/>
                <xsd:element ref="ns2:MediaServiceDateTaken"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element ref="ns2:Mightbedelet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3702fa-abd7-415c-ace6-457dff20a71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893bb2c-950b-4672-b623-c5bc4517d6aa"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element name="Mightbedeleted" ma:index="27" nillable="true" ma:displayName="Tag" ma:format="Dropdown" ma:internalName="Mightbedeleted">
      <xsd:simpleType>
        <xsd:restriction base="dms:Choice">
          <xsd:enumeration value="Might be deleted"/>
          <xsd:enumeration value="To be archived"/>
          <xsd:enumeration value="To be deleted"/>
          <xsd:enumeration value="To keep"/>
          <xsd:enumeration value="Sharepoint"/>
        </xsd:restriction>
      </xsd:simpleType>
    </xsd:element>
  </xsd:schema>
  <xsd:schema xmlns:xsd="http://www.w3.org/2001/XMLSchema" xmlns:xs="http://www.w3.org/2001/XMLSchema" xmlns:dms="http://schemas.microsoft.com/office/2006/documentManagement/types" xmlns:pc="http://schemas.microsoft.com/office/infopath/2007/PartnerControls" targetNamespace="fe2bd828-d4a2-4b85-ba68-b6245ab4d3f6"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486f5b46-45af-4cce-9cd8-4423aaab5d9b}" ma:internalName="TaxCatchAll" ma:showField="CatchAllData" ma:web="fe2bd828-d4a2-4b85-ba68-b6245ab4d3f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2C1814D9-55D3-4260-A489-1DCCD03B4A25}">
  <ds:schemaRefs>
    <ds:schemaRef ds:uri="http://schemas.microsoft.com/office/2006/metadata/properties"/>
    <ds:schemaRef ds:uri="http://schemas.microsoft.com/office/infopath/2007/PartnerControls"/>
    <ds:schemaRef ds:uri="b33702fa-abd7-415c-ace6-457dff20a715"/>
    <ds:schemaRef ds:uri="fe2bd828-d4a2-4b85-ba68-b6245ab4d3f6"/>
  </ds:schemaRefs>
</ds:datastoreItem>
</file>

<file path=customXml/itemProps2.xml><?xml version="1.0" encoding="utf-8"?>
<ds:datastoreItem xmlns:ds="http://schemas.openxmlformats.org/officeDocument/2006/customXml" ds:itemID="{891068F8-1AC3-476E-B6CB-23ECAD680C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3702fa-abd7-415c-ace6-457dff20a715"/>
    <ds:schemaRef ds:uri="fe2bd828-d4a2-4b85-ba68-b6245ab4d3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A69F92-3026-491D-BE1B-583DF17BB55E}">
  <ds:schemaRefs>
    <ds:schemaRef ds:uri="http://schemas.microsoft.com/sharepoint/v3/contenttype/forms"/>
  </ds:schemaRefs>
</ds:datastoreItem>
</file>

<file path=customXml/itemProps4.xml><?xml version="1.0" encoding="utf-8"?>
<ds:datastoreItem xmlns:ds="http://schemas.openxmlformats.org/officeDocument/2006/customXml" ds:itemID="{CCABA377-D4FD-4B34-AA03-20D98BDFEAA2}">
  <ds:schemaRefs>
    <ds:schemaRef ds:uri="http://schemas.microsoft.com/office/2006/metadata/longProperties"/>
  </ds:schemaRefs>
</ds:datastoreItem>
</file>

<file path=docMetadata/LabelInfo.xml><?xml version="1.0" encoding="utf-8"?>
<clbl:labelList xmlns:clbl="http://schemas.microsoft.com/office/2020/mipLabelMetadata">
  <clbl:label id="{f48041ff-f5de-4583-8841-e2a1851ee5d2}" enabled="1" method="Standard" siteId="{771c9c47-7f24-44dc-958e-34f8713a8394}" removed="0"/>
</clbl:labelList>
</file>

<file path=docProps/app.xml><?xml version="1.0" encoding="utf-8"?>
<Properties xmlns="http://schemas.openxmlformats.org/officeDocument/2006/extended-properties" xmlns:vt="http://schemas.openxmlformats.org/officeDocument/2006/docPropsVTypes">
  <Template>Communication</Template>
  <TotalTime>1</TotalTime>
  <Pages>4</Pages>
  <Words>925</Words>
  <Characters>5274</Characters>
  <Application>Microsoft Office Word</Application>
  <DocSecurity>0</DocSecurity>
  <Lines>43</Lines>
  <Paragraphs>12</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LMS Press Release Template</vt:lpstr>
      <vt:lpstr>LMS Press Release Template</vt:lpstr>
    </vt:vector>
  </TitlesOfParts>
  <Company>UDK</Company>
  <LinksUpToDate>false</LinksUpToDate>
  <CharactersWithSpaces>6187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LMS Press Release Template</dc:title>
  <dc:subject/>
  <dc:creator>Amla, Hajira</dc:creator>
  <cp:keywords/>
  <cp:lastModifiedBy>Becejac, Eileen</cp:lastModifiedBy>
  <cp:revision>3</cp:revision>
  <cp:lastPrinted>2011-07-15T10:50:00Z</cp:lastPrinted>
  <dcterms:created xsi:type="dcterms:W3CDTF">2026-06-18T16:57:00Z</dcterms:created>
  <dcterms:modified xsi:type="dcterms:W3CDTF">2026-06-18T17:00:00Z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SQJNDEJCKVYK-860970071-482</vt:lpwstr>
  </property>
  <property fmtid="{D5CDD505-2E9C-101B-9397-08002B2CF9AE}" pid="3" name="_dlc_DocIdItemGuid">
    <vt:lpwstr>792158b5-9115-449f-81cd-e6a410d209e3</vt:lpwstr>
  </property>
  <property fmtid="{D5CDD505-2E9C-101B-9397-08002B2CF9AE}" pid="4" name="_dlc_DocIdUrl">
    <vt:lpwstr>https://danaher.sharepoint.com/sites/lms/Global_Marketing/_layouts/15/DocIdRedir.aspx?ID=SQJNDEJCKVYK-860970071-482, SQJNDEJCKVYK-860970071-482</vt:lpwstr>
  </property>
  <property fmtid="{D5CDD505-2E9C-101B-9397-08002B2CF9AE}" pid="5" name="DocType">
    <vt:lpwstr>5 - SOP</vt:lpwstr>
  </property>
  <property fmtid="{D5CDD505-2E9C-101B-9397-08002B2CF9AE}" pid="6" name="PublishingExpirationDate">
    <vt:lpwstr/>
  </property>
  <property fmtid="{D5CDD505-2E9C-101B-9397-08002B2CF9AE}" pid="7" name="PublishingStartDate">
    <vt:lpwstr/>
  </property>
  <property fmtid="{D5CDD505-2E9C-101B-9397-08002B2CF9AE}" pid="8" name="Order">
    <vt:lpwstr>48200.0000000000</vt:lpwstr>
  </property>
  <property fmtid="{D5CDD505-2E9C-101B-9397-08002B2CF9AE}" pid="9" name="_ExtendedDescription">
    <vt:lpwstr/>
  </property>
  <property fmtid="{D5CDD505-2E9C-101B-9397-08002B2CF9AE}" pid="10" name="ContentTypeId">
    <vt:lpwstr>0x010100368EFBE536BD1F489911D9570E33B52C</vt:lpwstr>
  </property>
  <property fmtid="{D5CDD505-2E9C-101B-9397-08002B2CF9AE}" pid="11" name="MediaServiceImageTags">
    <vt:lpwstr/>
  </property>
  <property fmtid="{D5CDD505-2E9C-101B-9397-08002B2CF9AE}" pid="12" name="docLang">
    <vt:lpwstr>en</vt:lpwstr>
  </property>
  <property fmtid="{D5CDD505-2E9C-101B-9397-08002B2CF9AE}" pid="13" name="ClassificationContentMarkingFooterShapeIds">
    <vt:lpwstr>1f69cfd6,4db4ca4f,7ef1bab7</vt:lpwstr>
  </property>
  <property fmtid="{D5CDD505-2E9C-101B-9397-08002B2CF9AE}" pid="14" name="ClassificationContentMarkingFooterFontProps">
    <vt:lpwstr>#d89b2b,10,Calibri</vt:lpwstr>
  </property>
  <property fmtid="{D5CDD505-2E9C-101B-9397-08002B2CF9AE}" pid="15" name="ClassificationContentMarkingFooterText">
    <vt:lpwstr>Confidential - Company Proprietary</vt:lpwstr>
  </property>
  <property fmtid="{D5CDD505-2E9C-101B-9397-08002B2CF9AE}" pid="16" name="MSIP_Label_f48041ff-f5de-4583-8841-e2a1851ee5d2_Enabled">
    <vt:lpwstr>true</vt:lpwstr>
  </property>
  <property fmtid="{D5CDD505-2E9C-101B-9397-08002B2CF9AE}" pid="17" name="MSIP_Label_f48041ff-f5de-4583-8841-e2a1851ee5d2_SetDate">
    <vt:lpwstr>2026-04-14T04:31:26Z</vt:lpwstr>
  </property>
  <property fmtid="{D5CDD505-2E9C-101B-9397-08002B2CF9AE}" pid="18" name="MSIP_Label_f48041ff-f5de-4583-8841-e2a1851ee5d2_Method">
    <vt:lpwstr>Standard</vt:lpwstr>
  </property>
  <property fmtid="{D5CDD505-2E9C-101B-9397-08002B2CF9AE}" pid="19" name="MSIP_Label_f48041ff-f5de-4583-8841-e2a1851ee5d2_Name">
    <vt:lpwstr>Confidential</vt:lpwstr>
  </property>
  <property fmtid="{D5CDD505-2E9C-101B-9397-08002B2CF9AE}" pid="20" name="MSIP_Label_f48041ff-f5de-4583-8841-e2a1851ee5d2_SiteId">
    <vt:lpwstr>771c9c47-7f24-44dc-958e-34f8713a8394</vt:lpwstr>
  </property>
  <property fmtid="{D5CDD505-2E9C-101B-9397-08002B2CF9AE}" pid="21" name="MSIP_Label_f48041ff-f5de-4583-8841-e2a1851ee5d2_ActionId">
    <vt:lpwstr>7a1a9448-eac4-4f09-9078-ce6d5c30aa18</vt:lpwstr>
  </property>
  <property fmtid="{D5CDD505-2E9C-101B-9397-08002B2CF9AE}" pid="22" name="MSIP_Label_f48041ff-f5de-4583-8841-e2a1851ee5d2_ContentBits">
    <vt:lpwstr>2</vt:lpwstr>
  </property>
  <property fmtid="{D5CDD505-2E9C-101B-9397-08002B2CF9AE}" pid="23" name="MSIP_Label_f48041ff-f5de-4583-8841-e2a1851ee5d2_Tag">
    <vt:lpwstr>10, 1, 2, 1</vt:lpwstr>
  </property>
</Properties>
</file>